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4024" r:id="rId2"/>
  </p:sldMasterIdLst>
  <p:notesMasterIdLst>
    <p:notesMasterId r:id="rId7"/>
  </p:notesMasterIdLst>
  <p:sldIdLst>
    <p:sldId id="274" r:id="rId3"/>
    <p:sldId id="323" r:id="rId4"/>
    <p:sldId id="324" r:id="rId5"/>
    <p:sldId id="290" r:id="rId6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0" autoAdjust="0"/>
    <p:restoredTop sz="92377" autoAdjust="0"/>
  </p:normalViewPr>
  <p:slideViewPr>
    <p:cSldViewPr snapToGrid="0">
      <p:cViewPr varScale="1">
        <p:scale>
          <a:sx n="64" d="100"/>
          <a:sy n="64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81117474-2AC2-4F09-A6F1-598469ED3946}" type="datetimeFigureOut">
              <a:rPr lang="zh-TW" altLang="en-US"/>
              <a:pPr>
                <a:defRPr/>
              </a:pPr>
              <a:t>2025/11/27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4FAF6052-FA0F-428D-B888-D4BC7377D8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dirty="0">
                <a:solidFill>
                  <a:schemeClr val="accent5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接受碳揭露與減碳相關輔導</a:t>
            </a:r>
            <a:endParaRPr lang="en-US" altLang="zh-TW" sz="900" dirty="0">
              <a:solidFill>
                <a:schemeClr val="accent5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212C2-C526-4E39-84B8-CB95DE4E01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3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F299A-614C-F74D-D366-ADDDCED6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DEEBE7F2-465B-8D7C-A11C-1A27A6B3D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F994CDF-09DF-B283-6A92-D1E2BD278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dirty="0">
                <a:solidFill>
                  <a:schemeClr val="accent5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接受碳揭露與減碳相關輔導</a:t>
            </a:r>
            <a:endParaRPr lang="en-US" altLang="zh-TW" sz="900" dirty="0">
              <a:solidFill>
                <a:schemeClr val="accent5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7E3102-BCB4-D2D1-29ED-FF570FDDD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212C2-C526-4E39-84B8-CB95DE4E01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39" y="131763"/>
            <a:ext cx="6532201" cy="704949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42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24743"/>
            <a:ext cx="2057400" cy="500141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24743"/>
            <a:ext cx="60198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Arial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3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6336704" cy="11398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268760"/>
            <a:ext cx="8229600" cy="4862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noProof="0"/>
              <a:t>按一下圖示以新增 </a:t>
            </a:r>
            <a:r>
              <a:rPr lang="en-US" altLang="zh-TW" noProof="0"/>
              <a:t>SmartArt </a:t>
            </a:r>
            <a:r>
              <a:rPr lang="zh-TW" altLang="en-US" noProof="0"/>
              <a:t>圖形</a:t>
            </a:r>
          </a:p>
        </p:txBody>
      </p:sp>
    </p:spTree>
    <p:extLst>
      <p:ext uri="{BB962C8B-B14F-4D97-AF65-F5344CB8AC3E}">
        <p14:creationId xmlns:p14="http://schemas.microsoft.com/office/powerpoint/2010/main" val="266780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587E-D09F-463F-AD67-8C1EA30B29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68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0503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122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31245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55453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99302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734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64271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99357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06237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88119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75118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08563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43982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9144000" cy="68576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3E6AE0B-033E-4243-8DE0-0ADD87B337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739" y="4206500"/>
            <a:ext cx="4801106" cy="4064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zh-CN" altLang="en-US" dirty="0">
                <a:latin typeface="Oswald" panose="00000500000000000000" pitchFamily="2" charset="0"/>
              </a:rPr>
              <a:t>按此更改</a:t>
            </a:r>
            <a:r>
              <a:rPr lang="zh-TW" altLang="en-US" dirty="0">
                <a:latin typeface="Oswald" panose="00000500000000000000" pitchFamily="2" charset="0"/>
              </a:rPr>
              <a:t>項</a:t>
            </a:r>
            <a:r>
              <a:rPr lang="zh-CN" altLang="en-US" dirty="0">
                <a:latin typeface="Oswald" panose="00000500000000000000" pitchFamily="2" charset="0"/>
              </a:rPr>
              <a:t>目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FF9158-F927-4509-86AA-3EFC5E1427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739" y="2666422"/>
            <a:ext cx="4801106" cy="1540079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Noto Sans CJK SC Bold" pitchFamily="34" charset="-128"/>
                <a:ea typeface="Noto Sans CJK SC Bold" pitchFamily="34" charset="-128"/>
              </a:defRPr>
            </a:lvl1pPr>
          </a:lstStyle>
          <a:p>
            <a:r>
              <a:rPr lang="zh-CN" altLang="en-US" dirty="0"/>
              <a:t>按此更改</a:t>
            </a:r>
            <a:r>
              <a:rPr lang="zh-TW" altLang="en-US" dirty="0"/>
              <a:t>標題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zh-CN" altLang="en-US" dirty="0"/>
              <a:t>最多</a:t>
            </a:r>
            <a:r>
              <a:rPr lang="zh-TW" altLang="en-US" dirty="0"/>
              <a:t>三</a:t>
            </a:r>
            <a:r>
              <a:rPr lang="zh-CN" altLang="en-US" dirty="0"/>
              <a:t>行</a:t>
            </a:r>
            <a:r>
              <a:rPr lang="en-GB" dirty="0"/>
              <a:t>)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14740" y="5448129"/>
            <a:ext cx="3937309" cy="140970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zh-CN" altLang="en-US" dirty="0"/>
              <a:t>作者和附加</a:t>
            </a:r>
            <a:r>
              <a:rPr lang="zh-TW" altLang="en-US" dirty="0"/>
              <a:t>資訊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6340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4CE873C-D72C-4FD1-AEF9-7E9940F30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549566"/>
            <a:ext cx="7886700" cy="2958071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zh-TW" altLang="en-US" dirty="0"/>
              <a:t>編輯結束頁面標題</a:t>
            </a:r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9144000" cy="6857657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358023" y="6400128"/>
            <a:ext cx="5486400" cy="234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" b="1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CONFIDENTIAL</a:t>
            </a:r>
            <a:r>
              <a:rPr lang="zh-TW" altLang="en-US" sz="6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｜   </a:t>
            </a:r>
            <a:r>
              <a:rPr lang="en-US" altLang="zh-TW" sz="60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Copyright©2023 </a:t>
            </a:r>
            <a:r>
              <a:rPr lang="en-US" altLang="zh-TW" sz="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ACES Electronics Co., Ltd.</a:t>
            </a:r>
            <a:r>
              <a:rPr lang="en-US" altLang="zh-TW" sz="60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and its Affiliates. All Rights Reserved.</a:t>
            </a:r>
            <a:endParaRPr lang="en-GB" sz="600" dirty="0">
              <a:solidFill>
                <a:schemeClr val="bg1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938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次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9144000" cy="68576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3E6AE0B-033E-4243-8DE0-0ADD87B337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836816"/>
            <a:ext cx="7886700" cy="4064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Noto Sans CJK SC Regular" pitchFamily="34" charset="-128"/>
                <a:ea typeface="Noto Sans CJK SC Regular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zh-CN" altLang="en-US" dirty="0">
                <a:latin typeface="Oswald" panose="00000500000000000000" pitchFamily="2" charset="0"/>
              </a:rPr>
              <a:t>按此更改</a:t>
            </a:r>
            <a:r>
              <a:rPr lang="zh-TW" altLang="en-US" dirty="0">
                <a:latin typeface="Oswald" panose="00000500000000000000" pitchFamily="2" charset="0"/>
              </a:rPr>
              <a:t>項目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FF9158-F927-4509-86AA-3EFC5E1427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96738"/>
            <a:ext cx="7886700" cy="1540079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CN" altLang="en-US" dirty="0"/>
              <a:t>按此更改次</a:t>
            </a:r>
            <a:r>
              <a:rPr lang="zh-TW" altLang="en-US" dirty="0"/>
              <a:t>標題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zh-CN" altLang="en-US" dirty="0"/>
              <a:t>最多</a:t>
            </a:r>
            <a:r>
              <a:rPr lang="zh-TW" altLang="en-US" dirty="0"/>
              <a:t>兩</a:t>
            </a:r>
            <a:r>
              <a:rPr lang="zh-CN" altLang="en-US" dirty="0"/>
              <a:t>行</a:t>
            </a:r>
            <a:r>
              <a:rPr lang="en-GB" dirty="0"/>
              <a:t>)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50876" y="4605866"/>
            <a:ext cx="5912157" cy="14097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作者和附加</a:t>
            </a:r>
            <a:r>
              <a:rPr lang="zh-TW" altLang="en-US" dirty="0"/>
              <a:t>資訊</a:t>
            </a:r>
            <a:endParaRPr lang="en-US" altLang="zh-TW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08211" y="6560664"/>
            <a:ext cx="335332" cy="297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9BCCB6-0275-4B7A-BEA4-E617A3FB0353}" type="slidenum">
              <a:rPr lang="en-GB" sz="7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‹#›</a:t>
            </a:fld>
            <a:endParaRPr lang="en-GB" sz="7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358023" y="6400128"/>
            <a:ext cx="5486400" cy="234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" b="1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CONFIDENTIAL</a:t>
            </a:r>
            <a:r>
              <a:rPr lang="zh-TW" altLang="en-US" sz="6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｜   </a:t>
            </a:r>
            <a:r>
              <a:rPr lang="en-US" altLang="zh-TW" sz="60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Copyright©2023 </a:t>
            </a:r>
            <a:r>
              <a:rPr lang="en-US" altLang="zh-TW" sz="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ACES Electronics Co., Ltd.</a:t>
            </a:r>
            <a:r>
              <a:rPr lang="en-US" altLang="zh-TW" sz="60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and its Affiliates. All Rights Reserved.</a:t>
            </a:r>
            <a:endParaRPr lang="en-GB" sz="600" dirty="0">
              <a:solidFill>
                <a:schemeClr val="bg1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97484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ullet Poi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9144000" cy="6857657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358023" y="6400128"/>
            <a:ext cx="5486400" cy="234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" b="1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CONFIDENTIAL</a:t>
            </a:r>
            <a:r>
              <a:rPr lang="zh-TW" altLang="en-US" sz="6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｜   </a:t>
            </a:r>
            <a:r>
              <a:rPr lang="en-US" altLang="zh-TW" sz="60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Copyright©2023 </a:t>
            </a:r>
            <a:r>
              <a:rPr lang="en-US" altLang="zh-TW" sz="6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ACES Electronics Co., Ltd.</a:t>
            </a:r>
            <a:r>
              <a:rPr lang="en-US" altLang="zh-TW" sz="600" kern="1200" dirty="0">
                <a:solidFill>
                  <a:schemeClr val="bg1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and its Affiliates. All Rights Reserved.</a:t>
            </a:r>
            <a:endParaRPr lang="en-GB" sz="600" dirty="0">
              <a:solidFill>
                <a:schemeClr val="bg1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39135"/>
            <a:ext cx="3886200" cy="44852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CC1915-CA6F-4E11-94AA-D72BD639E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2" y="1439135"/>
            <a:ext cx="3860799" cy="4485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zh-TW" dirty="0"/>
              <a:t>Drag picture to placeholder or click icon to add</a:t>
            </a:r>
            <a:endParaRPr lang="zh-TW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CE873C-D72C-4FD1-AEF9-7E9940F30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365127"/>
            <a:ext cx="7886700" cy="1074008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zh-TW" altLang="en-US" dirty="0"/>
              <a:t>標題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08211" y="6560664"/>
            <a:ext cx="335332" cy="297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9BCCB6-0275-4B7A-BEA4-E617A3FB0353}" type="slidenum">
              <a:rPr lang="en-GB" sz="7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‹#›</a:t>
            </a:fld>
            <a:endParaRPr lang="en-GB" sz="7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2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31763"/>
            <a:ext cx="6682585" cy="77695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Arial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08712" cy="854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12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5" y="131763"/>
            <a:ext cx="6793782" cy="77695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356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32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7" y="116632"/>
            <a:ext cx="7296215" cy="670396"/>
          </a:xfrm>
          <a:prstGeom prst="rect">
            <a:avLst/>
          </a:prstGeo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Arial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06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Arial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5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31763"/>
            <a:ext cx="7538365" cy="77695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Arial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91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95363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50000">
                <a:srgbClr val="000066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31763"/>
            <a:ext cx="6856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624263" y="6569075"/>
            <a:ext cx="5502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Knowledge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  <a:cs typeface="Arial" charset="0"/>
              </a:rPr>
              <a:t>·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Vision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Value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Attitude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Commitment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 </a:t>
            </a:r>
            <a:r>
              <a:rPr lang="en-US" altLang="zh-TW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Execution</a:t>
            </a:r>
          </a:p>
        </p:txBody>
      </p:sp>
      <p:sp>
        <p:nvSpPr>
          <p:cNvPr id="1030" name="Line 30"/>
          <p:cNvSpPr>
            <a:spLocks noChangeShapeType="1"/>
          </p:cNvSpPr>
          <p:nvPr/>
        </p:nvSpPr>
        <p:spPr bwMode="auto">
          <a:xfrm flipV="1">
            <a:off x="107950" y="6550025"/>
            <a:ext cx="8928100" cy="1588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1" name="圖片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32563"/>
            <a:ext cx="852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字方塊 2"/>
          <p:cNvSpPr txBox="1">
            <a:spLocks noChangeArrowheads="1"/>
          </p:cNvSpPr>
          <p:nvPr/>
        </p:nvSpPr>
        <p:spPr bwMode="auto">
          <a:xfrm rot="-1823924">
            <a:off x="-19050" y="2786063"/>
            <a:ext cx="87058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500" b="1" dirty="0">
                <a:solidFill>
                  <a:schemeClr val="bg1">
                    <a:lumMod val="95000"/>
                  </a:schemeClr>
                </a:solidFill>
              </a:rPr>
              <a:t>Confidential</a:t>
            </a:r>
            <a:endParaRPr lang="zh-TW" altLang="en-US" sz="11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655320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750719-88F7-4D85-BB55-81AA7F7312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6" name="文字方塊 14"/>
          <p:cNvSpPr txBox="1">
            <a:spLocks noChangeArrowheads="1"/>
          </p:cNvSpPr>
          <p:nvPr/>
        </p:nvSpPr>
        <p:spPr bwMode="auto">
          <a:xfrm>
            <a:off x="0" y="733425"/>
            <a:ext cx="1485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1" i="1" dirty="0">
                <a:solidFill>
                  <a:schemeClr val="bg1"/>
                </a:solidFill>
              </a:rPr>
              <a:t>Achieve Your Ideas</a:t>
            </a:r>
            <a:endParaRPr kumimoji="0" lang="zh-TW" altLang="en-US" sz="1100" b="1" i="1" dirty="0">
              <a:solidFill>
                <a:schemeClr val="bg1"/>
              </a:solidFill>
            </a:endParaRPr>
          </a:p>
        </p:txBody>
      </p:sp>
      <p:sp>
        <p:nvSpPr>
          <p:cNvPr id="13" name="Rectangle 24"/>
          <p:cNvSpPr txBox="1">
            <a:spLocks noChangeArrowheads="1"/>
          </p:cNvSpPr>
          <p:nvPr/>
        </p:nvSpPr>
        <p:spPr>
          <a:xfrm>
            <a:off x="20638" y="6276975"/>
            <a:ext cx="2895600" cy="26035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AF37531-F936-4BF1-9DA8-3B12DBF59DA3}" type="slidenum">
              <a:rPr kumimoji="0" lang="zh-TW" alt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587375"/>
            <a:ext cx="12985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19063"/>
            <a:ext cx="908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圖片 4"/>
          <p:cNvPicPr>
            <a:picLocks noChangeAspect="1"/>
          </p:cNvPicPr>
          <p:nvPr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9063"/>
            <a:ext cx="517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2" r:id="rId12"/>
    <p:sldLayoutId id="214748402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F346-7BF4-48A6-A59F-FA99A83727E4}" type="datetimeFigureOut">
              <a:rPr lang="zh-TW" altLang="en-US" smtClean="0"/>
              <a:t>2025/11/27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26A8-2B13-4684-BE50-267B15EEA7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9144000" cy="6857657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358023" y="6400128"/>
            <a:ext cx="5486400" cy="234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" b="1" kern="1200" dirty="0">
                <a:solidFill>
                  <a:schemeClr val="accent6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CONFIDENTIAL</a:t>
            </a:r>
            <a:r>
              <a:rPr lang="zh-TW" altLang="en-US" sz="600" b="1" kern="1200" baseline="0" dirty="0">
                <a:solidFill>
                  <a:schemeClr val="accent6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｜   </a:t>
            </a:r>
            <a:r>
              <a:rPr lang="en-US" altLang="zh-TW" sz="600" kern="1200" dirty="0">
                <a:solidFill>
                  <a:schemeClr val="accent6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Copyright©2023 </a:t>
            </a:r>
            <a:r>
              <a:rPr lang="en-US" altLang="zh-TW" sz="600" b="0" i="0" kern="1200" dirty="0">
                <a:solidFill>
                  <a:schemeClr val="accent6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ACES Electronics Co., Ltd.</a:t>
            </a:r>
            <a:r>
              <a:rPr lang="en-US" altLang="zh-TW" sz="600" kern="1200" dirty="0">
                <a:solidFill>
                  <a:schemeClr val="accent6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 and its Affiliates. All Rights Reserved.</a:t>
            </a:r>
            <a:endParaRPr lang="en-GB" sz="600" dirty="0">
              <a:solidFill>
                <a:schemeClr val="accent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75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8" r:id="rId13"/>
    <p:sldLayoutId id="2147484039" r:id="rId14"/>
    <p:sldLayoutId id="2147484040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2961" y="1609810"/>
            <a:ext cx="4801106" cy="115505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宏</a:t>
            </a:r>
            <a:r>
              <a:rPr lang="zh-TW" altLang="en-US" sz="3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致電子股份有限公司</a:t>
            </a:r>
            <a:br>
              <a:rPr lang="zh-TW" altLang="en-US" sz="3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FB506F3-62D8-470F-4432-792CE1D09E46}"/>
              </a:ext>
            </a:extLst>
          </p:cNvPr>
          <p:cNvSpPr txBox="1">
            <a:spLocks/>
          </p:cNvSpPr>
          <p:nvPr/>
        </p:nvSpPr>
        <p:spPr>
          <a:xfrm>
            <a:off x="1061248" y="2516008"/>
            <a:ext cx="3704532" cy="2134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Noto Sans CJK SC Bold" pitchFamily="34" charset="-128"/>
                <a:ea typeface="Noto Sans CJK SC Bold" pitchFamily="34" charset="-128"/>
                <a:cs typeface="+mj-cs"/>
              </a:defRPr>
            </a:lvl1pPr>
          </a:lstStyle>
          <a:p>
            <a:pPr algn="ctr" fontAlgn="auto">
              <a:lnSpc>
                <a:spcPts val="8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智慧財產管理</a:t>
            </a:r>
            <a:r>
              <a:rPr lang="en-US" altLang="zh-TW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執行情形報告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3EAD97B-B9E0-EDCB-6F2C-276794A359AE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88898" y="4979391"/>
            <a:ext cx="3192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00"/>
                </a:solidFill>
              </a:rPr>
              <a:t>2025/11/07</a:t>
            </a:r>
            <a:r>
              <a:rPr lang="zh-TW" altLang="en-US" sz="2000" dirty="0" smtClean="0">
                <a:solidFill>
                  <a:srgbClr val="000000"/>
                </a:solidFill>
              </a:rPr>
              <a:t>董事會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5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$liḋe-Arrow: Pentagon 18"/>
          <p:cNvSpPr/>
          <p:nvPr/>
        </p:nvSpPr>
        <p:spPr>
          <a:xfrm>
            <a:off x="297559" y="405582"/>
            <a:ext cx="5485566" cy="678021"/>
          </a:xfrm>
          <a:prstGeom prst="homePlate">
            <a:avLst>
              <a:gd name="adj" fmla="val 3627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宏致集團智慧財產管理制度</a:t>
            </a:r>
            <a:endParaRPr kumimoji="0"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65328F3A-BE83-53B0-DD8D-946DB656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59" y="1138031"/>
            <a:ext cx="9143999" cy="4808596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保護：</a:t>
            </a:r>
            <a:endParaRPr kumimoji="1" lang="en-US" altLang="zh-TW" sz="28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專人管理智慧財產資料庫與研發提案資料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定期檢視專利，去蕪存菁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管理：</a:t>
            </a:r>
            <a:endParaRPr kumimoji="1" lang="en-US" altLang="zh-TW" sz="28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專利審查會議完整規劃智慧財產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提供研發前期技術檢索，降低研發浪費，縮短研發時間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分析競爭對手技術，進行專利佈局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深化：</a:t>
            </a:r>
            <a:endParaRPr kumimoji="1" lang="en-US" altLang="zh-TW" sz="28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觀察市場趨勢，隨時監控最新技術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活化：</a:t>
            </a:r>
            <a:endParaRPr kumimoji="1" lang="en-US" altLang="zh-TW" sz="28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專利與商標結合產品，創造智財最大價值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與同業進行專利授權，智財共享活化專利價值</a:t>
            </a:r>
            <a:endParaRPr kumimoji="1"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0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59E4-40E7-1D00-4E15-C69BE417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$liḋe-Arrow: Pentagon 18">
            <a:extLst>
              <a:ext uri="{FF2B5EF4-FFF2-40B4-BE49-F238E27FC236}">
                <a16:creationId xmlns:a16="http://schemas.microsoft.com/office/drawing/2014/main" id="{82D5B9C8-F51D-A52F-B988-D05868275AC4}"/>
              </a:ext>
            </a:extLst>
          </p:cNvPr>
          <p:cNvSpPr/>
          <p:nvPr/>
        </p:nvSpPr>
        <p:spPr>
          <a:xfrm>
            <a:off x="157162" y="226677"/>
            <a:ext cx="5485566" cy="678021"/>
          </a:xfrm>
          <a:prstGeom prst="homePlate">
            <a:avLst>
              <a:gd name="adj" fmla="val 3627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宏致集團</a:t>
            </a:r>
            <a:r>
              <a:rPr kumimoji="0" lang="zh-TW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智慧財產策略</a:t>
            </a:r>
            <a:endParaRPr kumimoji="0"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>
            <a:extLst>
              <a:ext uri="{FF2B5EF4-FFF2-40B4-BE49-F238E27FC236}">
                <a16:creationId xmlns:a16="http://schemas.microsoft.com/office/drawing/2014/main" id="{5F008164-E7D3-286F-CC21-4A6E7007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" y="1033148"/>
            <a:ext cx="9004851" cy="3764139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智慧財產對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宏致電子</a:t>
            </a:r>
            <a:r>
              <a:rPr lang="zh-TW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而言，舉凡公司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自有</a:t>
            </a:r>
            <a:r>
              <a:rPr lang="zh-TW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品牌、研發技術、</a:t>
            </a:r>
            <a:r>
              <a:rPr lang="zh-TW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產品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  <a:r>
              <a:rPr lang="zh-TW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管理等</a:t>
            </a:r>
            <a:r>
              <a:rPr lang="zh-TW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都是</a:t>
            </a:r>
            <a:r>
              <a:rPr lang="zh-TW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公司</a:t>
            </a:r>
            <a:r>
              <a:rPr lang="zh-TW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永續經營的核心價值</a:t>
            </a:r>
            <a:r>
              <a:rPr lang="zh-TW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本公司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智慧財產策略以市場導向為核心，從早期消費型電子產品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應用連接器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技術，逐步拓展至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伺服器與高效運算等新興領域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。，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強化低損耗、高可靠度之差異化技術專利保護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。並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持續監測國際標準與競業動態，強化關鍵專利佈局與風險控管，確保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在連接器市場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的長期競爭力。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截至</a:t>
            </a:r>
            <a:r>
              <a:rPr lang="en-US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zh-TW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累積</a:t>
            </a:r>
            <a:r>
              <a:rPr lang="zh-TW" altLang="en-US" sz="22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集團</a:t>
            </a:r>
            <a:r>
              <a:rPr lang="zh-TW" altLang="zh-TW" sz="22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有效</a:t>
            </a:r>
            <a:r>
              <a:rPr lang="zh-TW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專利</a:t>
            </a:r>
            <a:r>
              <a:rPr lang="zh-TW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能量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已突破</a:t>
            </a:r>
            <a:r>
              <a:rPr lang="en-US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650</a:t>
            </a:r>
            <a:r>
              <a:rPr lang="zh-TW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件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zh-TW" altLang="en-US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961C189-0C4C-3DA1-297A-E9FB297AF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16505"/>
              </p:ext>
            </p:extLst>
          </p:nvPr>
        </p:nvGraphicFramePr>
        <p:xfrm>
          <a:off x="157162" y="4723176"/>
          <a:ext cx="8829675" cy="1158240"/>
        </p:xfrm>
        <a:graphic>
          <a:graphicData uri="http://schemas.openxmlformats.org/drawingml/2006/table">
            <a:tbl>
              <a:tblPr firstRow="1" bandRow="1"/>
              <a:tblGrid>
                <a:gridCol w="962795">
                  <a:extLst>
                    <a:ext uri="{9D8B030D-6E8A-4147-A177-3AD203B41FA5}">
                      <a16:colId xmlns:a16="http://schemas.microsoft.com/office/drawing/2014/main" val="3980030035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730526950"/>
                    </a:ext>
                  </a:extLst>
                </a:gridCol>
                <a:gridCol w="1443209">
                  <a:extLst>
                    <a:ext uri="{9D8B030D-6E8A-4147-A177-3AD203B41FA5}">
                      <a16:colId xmlns:a16="http://schemas.microsoft.com/office/drawing/2014/main" val="302676782"/>
                    </a:ext>
                  </a:extLst>
                </a:gridCol>
                <a:gridCol w="1178805">
                  <a:extLst>
                    <a:ext uri="{9D8B030D-6E8A-4147-A177-3AD203B41FA5}">
                      <a16:colId xmlns:a16="http://schemas.microsoft.com/office/drawing/2014/main" val="1041239098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1929527042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833042389"/>
                    </a:ext>
                  </a:extLst>
                </a:gridCol>
                <a:gridCol w="899131">
                  <a:extLst>
                    <a:ext uri="{9D8B030D-6E8A-4147-A177-3AD203B41FA5}">
                      <a16:colId xmlns:a16="http://schemas.microsoft.com/office/drawing/2014/main" val="1731476122"/>
                    </a:ext>
                  </a:extLst>
                </a:gridCol>
                <a:gridCol w="1084741">
                  <a:extLst>
                    <a:ext uri="{9D8B030D-6E8A-4147-A177-3AD203B41FA5}">
                      <a16:colId xmlns:a16="http://schemas.microsoft.com/office/drawing/2014/main" val="4021530265"/>
                    </a:ext>
                  </a:extLst>
                </a:gridCol>
              </a:tblGrid>
              <a:tr h="4419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台灣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PCT</a:t>
                      </a:r>
                      <a:endParaRPr lang="zh-TW" altLang="en-US" sz="2400" b="1" kern="1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歐洲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55688"/>
                  </a:ext>
                </a:extLst>
              </a:tr>
              <a:tr h="4419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專利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261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256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93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400" b="1" kern="1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b="1" kern="1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b="1" kern="1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655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8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53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CES_2018RD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ACES_2018RD</Template>
  <TotalTime>1478</TotalTime>
  <Words>266</Words>
  <Application>Microsoft Office PowerPoint</Application>
  <PresentationFormat>如螢幕大小 (4:3)</PresentationFormat>
  <Paragraphs>41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9" baseType="lpstr">
      <vt:lpstr>等线</vt:lpstr>
      <vt:lpstr>Noto Sans CJK SC Bold</vt:lpstr>
      <vt:lpstr>Noto Sans CJK SC Regular</vt:lpstr>
      <vt:lpstr>Oswald</vt:lpstr>
      <vt:lpstr>微軟正黑體</vt:lpstr>
      <vt:lpstr>微軟正黑體 Light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ACES_2018RD</vt:lpstr>
      <vt:lpstr>Office Theme</vt:lpstr>
      <vt:lpstr> 宏致電子股份有限公司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王昭懿</dc:creator>
  <cp:lastModifiedBy>Spring 顏春梅</cp:lastModifiedBy>
  <cp:revision>76</cp:revision>
  <cp:lastPrinted>2016-11-14T08:44:27Z</cp:lastPrinted>
  <dcterms:created xsi:type="dcterms:W3CDTF">2018-04-25T02:03:14Z</dcterms:created>
  <dcterms:modified xsi:type="dcterms:W3CDTF">2025-11-27T02:17:54Z</dcterms:modified>
</cp:coreProperties>
</file>