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66" r:id="rId1"/>
    <p:sldMasterId id="2147485080" r:id="rId2"/>
    <p:sldMasterId id="2147485093" r:id="rId3"/>
    <p:sldMasterId id="2147485106" r:id="rId4"/>
    <p:sldMasterId id="2147485142" r:id="rId5"/>
    <p:sldMasterId id="2147485155" r:id="rId6"/>
  </p:sldMasterIdLst>
  <p:notesMasterIdLst>
    <p:notesMasterId r:id="rId22"/>
  </p:notesMasterIdLst>
  <p:handoutMasterIdLst>
    <p:handoutMasterId r:id="rId23"/>
  </p:handoutMasterIdLst>
  <p:sldIdLst>
    <p:sldId id="1975" r:id="rId7"/>
    <p:sldId id="2006" r:id="rId8"/>
    <p:sldId id="2007" r:id="rId9"/>
    <p:sldId id="2008" r:id="rId10"/>
    <p:sldId id="2009" r:id="rId11"/>
    <p:sldId id="2010" r:id="rId12"/>
    <p:sldId id="2011" r:id="rId13"/>
    <p:sldId id="2012" r:id="rId14"/>
    <p:sldId id="2013" r:id="rId15"/>
    <p:sldId id="2014" r:id="rId16"/>
    <p:sldId id="2015" r:id="rId17"/>
    <p:sldId id="2016" r:id="rId18"/>
    <p:sldId id="2017" r:id="rId19"/>
    <p:sldId id="2018" r:id="rId20"/>
    <p:sldId id="2019" r:id="rId21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FF00"/>
    <a:srgbClr val="FFFF99"/>
    <a:srgbClr val="33CC33"/>
    <a:srgbClr val="00FF00"/>
    <a:srgbClr val="66FF99"/>
    <a:srgbClr val="FFCC99"/>
    <a:srgbClr val="FCF004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58" autoAdjust="0"/>
    <p:restoredTop sz="93763" autoAdjust="0"/>
  </p:normalViewPr>
  <p:slideViewPr>
    <p:cSldViewPr>
      <p:cViewPr>
        <p:scale>
          <a:sx n="80" d="100"/>
          <a:sy n="80" d="100"/>
        </p:scale>
        <p:origin x="-1206" y="-30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994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BE9170-03E6-43C4-A0F0-054EE882F30E}" type="doc">
      <dgm:prSet loTypeId="urn:microsoft.com/office/officeart/2005/8/layout/cycle4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A19C0BC-C493-4A8F-A920-ED59396D671F}">
      <dgm:prSet phldrT="[文字]" custT="1"/>
      <dgm:spPr/>
      <dgm:t>
        <a:bodyPr/>
        <a:lstStyle/>
        <a:p>
          <a:r>
            <a:rPr lang="zh-TW" altLang="en-US" sz="1400" dirty="0" smtClean="0"/>
            <a:t>宣導雙面影印</a:t>
          </a:r>
          <a:endParaRPr lang="zh-TW" altLang="en-US" sz="1400" dirty="0"/>
        </a:p>
      </dgm:t>
    </dgm:pt>
    <dgm:pt modelId="{0F87044F-0CF8-4A79-81AF-06ECBBD120C1}" type="parTrans" cxnId="{8DDB7477-C16C-4FFA-A9FD-D55290812B26}">
      <dgm:prSet/>
      <dgm:spPr/>
      <dgm:t>
        <a:bodyPr/>
        <a:lstStyle/>
        <a:p>
          <a:endParaRPr lang="zh-TW" altLang="en-US"/>
        </a:p>
      </dgm:t>
    </dgm:pt>
    <dgm:pt modelId="{38CCA39A-88FF-4BFC-BEBB-15602E53CD6C}" type="sibTrans" cxnId="{8DDB7477-C16C-4FFA-A9FD-D55290812B26}">
      <dgm:prSet/>
      <dgm:spPr/>
      <dgm:t>
        <a:bodyPr/>
        <a:lstStyle/>
        <a:p>
          <a:endParaRPr lang="zh-TW" altLang="en-US"/>
        </a:p>
      </dgm:t>
    </dgm:pt>
    <dgm:pt modelId="{1268288B-31F8-41D9-9D68-8D9B3987809E}">
      <dgm:prSet phldrT="[文字]" custT="1"/>
      <dgm:spPr>
        <a:solidFill>
          <a:srgbClr val="0099FF"/>
        </a:solidFill>
      </dgm:spPr>
      <dgm:t>
        <a:bodyPr/>
        <a:lstStyle/>
        <a:p>
          <a:r>
            <a:rPr lang="en-US" altLang="zh-TW" sz="1200" b="1" dirty="0" smtClean="0">
              <a:solidFill>
                <a:schemeClr val="tx1"/>
              </a:solidFill>
            </a:rPr>
            <a:t>Reuse</a:t>
          </a:r>
        </a:p>
        <a:p>
          <a:r>
            <a:rPr lang="zh-TW" altLang="en-US" sz="1200" b="1" dirty="0" smtClean="0">
              <a:solidFill>
                <a:schemeClr val="tx1"/>
              </a:solidFill>
            </a:rPr>
            <a:t>回收再用</a:t>
          </a:r>
          <a:endParaRPr lang="zh-TW" altLang="en-US" sz="1200" b="1" dirty="0">
            <a:solidFill>
              <a:schemeClr val="tx1"/>
            </a:solidFill>
          </a:endParaRPr>
        </a:p>
      </dgm:t>
    </dgm:pt>
    <dgm:pt modelId="{83AC6E41-6E90-46BD-A81C-556278EF8504}" type="parTrans" cxnId="{2E84B639-5F5A-4461-B5A6-890DA8F4ED6E}">
      <dgm:prSet/>
      <dgm:spPr/>
      <dgm:t>
        <a:bodyPr/>
        <a:lstStyle/>
        <a:p>
          <a:endParaRPr lang="zh-TW" altLang="en-US"/>
        </a:p>
      </dgm:t>
    </dgm:pt>
    <dgm:pt modelId="{C5222159-5FF5-48E7-BE07-DCB400E1DB7A}" type="sibTrans" cxnId="{2E84B639-5F5A-4461-B5A6-890DA8F4ED6E}">
      <dgm:prSet/>
      <dgm:spPr/>
      <dgm:t>
        <a:bodyPr/>
        <a:lstStyle/>
        <a:p>
          <a:endParaRPr lang="zh-TW" altLang="en-US"/>
        </a:p>
      </dgm:t>
    </dgm:pt>
    <dgm:pt modelId="{3E66FE15-FCFC-4AB2-BBB8-CBE18C2FE383}">
      <dgm:prSet phldrT="[文字]" custT="1"/>
      <dgm:spPr>
        <a:solidFill>
          <a:srgbClr val="FF9966"/>
        </a:solidFill>
      </dgm:spPr>
      <dgm:t>
        <a:bodyPr/>
        <a:lstStyle/>
        <a:p>
          <a:r>
            <a:rPr lang="en-US" altLang="zh-TW" sz="1200" b="1" dirty="0" smtClean="0">
              <a:solidFill>
                <a:schemeClr val="tx1"/>
              </a:solidFill>
            </a:rPr>
            <a:t>Replace</a:t>
          </a:r>
        </a:p>
        <a:p>
          <a:r>
            <a:rPr lang="zh-TW" altLang="en-US" sz="1200" b="1" dirty="0" smtClean="0">
              <a:solidFill>
                <a:schemeClr val="tx1"/>
              </a:solidFill>
            </a:rPr>
            <a:t>替代使用</a:t>
          </a:r>
          <a:endParaRPr lang="zh-TW" altLang="en-US" sz="1200" b="1" dirty="0">
            <a:solidFill>
              <a:schemeClr val="tx1"/>
            </a:solidFill>
          </a:endParaRPr>
        </a:p>
      </dgm:t>
    </dgm:pt>
    <dgm:pt modelId="{17EB8424-2AF6-4DD9-BFB8-5811B0C640D8}" type="parTrans" cxnId="{62A6520C-10F9-4017-B0B5-8CF8514013B0}">
      <dgm:prSet/>
      <dgm:spPr/>
      <dgm:t>
        <a:bodyPr/>
        <a:lstStyle/>
        <a:p>
          <a:endParaRPr lang="zh-TW" altLang="en-US"/>
        </a:p>
      </dgm:t>
    </dgm:pt>
    <dgm:pt modelId="{E609ABB9-32D0-4E84-A116-286A00372E72}" type="sibTrans" cxnId="{62A6520C-10F9-4017-B0B5-8CF8514013B0}">
      <dgm:prSet/>
      <dgm:spPr/>
      <dgm:t>
        <a:bodyPr/>
        <a:lstStyle/>
        <a:p>
          <a:endParaRPr lang="zh-TW" altLang="en-US"/>
        </a:p>
      </dgm:t>
    </dgm:pt>
    <dgm:pt modelId="{2913FD2C-9340-455C-9B43-963322557BB2}">
      <dgm:prSet phldrT="[文字]" custT="1"/>
      <dgm:spPr/>
      <dgm:t>
        <a:bodyPr/>
        <a:lstStyle/>
        <a:p>
          <a:r>
            <a:rPr lang="zh-TW" altLang="en-US" sz="1400" dirty="0" smtClean="0"/>
            <a:t>馬克杯取代紙杯</a:t>
          </a:r>
          <a:endParaRPr lang="zh-TW" altLang="en-US" sz="1400" dirty="0"/>
        </a:p>
      </dgm:t>
    </dgm:pt>
    <dgm:pt modelId="{1F5A20D9-BC57-4B63-B5F8-7DB86B69D9C1}" type="parTrans" cxnId="{8CEEFB17-7A7B-4A3C-8748-174823D3FA3C}">
      <dgm:prSet/>
      <dgm:spPr/>
      <dgm:t>
        <a:bodyPr/>
        <a:lstStyle/>
        <a:p>
          <a:endParaRPr lang="zh-TW" altLang="en-US"/>
        </a:p>
      </dgm:t>
    </dgm:pt>
    <dgm:pt modelId="{DC86692F-E4BF-4DF3-AF68-47F9515F00EE}" type="sibTrans" cxnId="{8CEEFB17-7A7B-4A3C-8748-174823D3FA3C}">
      <dgm:prSet/>
      <dgm:spPr/>
      <dgm:t>
        <a:bodyPr/>
        <a:lstStyle/>
        <a:p>
          <a:endParaRPr lang="zh-TW" altLang="en-US"/>
        </a:p>
      </dgm:t>
    </dgm:pt>
    <dgm:pt modelId="{EB6C1865-11E2-41C1-8F28-07D9F21B0CC3}">
      <dgm:prSet phldrT="[文字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altLang="zh-TW" sz="1200" b="1" dirty="0" smtClean="0">
              <a:solidFill>
                <a:schemeClr val="tx1"/>
              </a:solidFill>
            </a:rPr>
            <a:t>Recycle</a:t>
          </a:r>
        </a:p>
        <a:p>
          <a:r>
            <a:rPr lang="zh-TW" altLang="en-US" sz="1200" b="1" dirty="0" smtClean="0">
              <a:solidFill>
                <a:schemeClr val="tx1"/>
              </a:solidFill>
            </a:rPr>
            <a:t>循環再用</a:t>
          </a:r>
          <a:endParaRPr lang="zh-TW" altLang="en-US" sz="1200" b="1" dirty="0">
            <a:solidFill>
              <a:schemeClr val="tx1"/>
            </a:solidFill>
          </a:endParaRPr>
        </a:p>
      </dgm:t>
    </dgm:pt>
    <dgm:pt modelId="{BDD739D7-62EE-4341-9789-56D0B24DE42F}" type="parTrans" cxnId="{375A5D1E-1A8F-4C2B-85CD-32492427980D}">
      <dgm:prSet/>
      <dgm:spPr/>
      <dgm:t>
        <a:bodyPr/>
        <a:lstStyle/>
        <a:p>
          <a:endParaRPr lang="zh-TW" altLang="en-US"/>
        </a:p>
      </dgm:t>
    </dgm:pt>
    <dgm:pt modelId="{8E514123-27F3-4A4B-BFA2-B4C1A736186C}" type="sibTrans" cxnId="{375A5D1E-1A8F-4C2B-85CD-32492427980D}">
      <dgm:prSet/>
      <dgm:spPr/>
      <dgm:t>
        <a:bodyPr/>
        <a:lstStyle/>
        <a:p>
          <a:endParaRPr lang="zh-TW" altLang="en-US"/>
        </a:p>
      </dgm:t>
    </dgm:pt>
    <dgm:pt modelId="{880F1B6F-04CF-4DE5-BB9E-277F8E910258}">
      <dgm:prSet phldrT="[文字]" custT="1"/>
      <dgm:spPr/>
      <dgm:t>
        <a:bodyPr/>
        <a:lstStyle/>
        <a:p>
          <a:r>
            <a:rPr lang="zh-TW" altLang="en-US" sz="1400" dirty="0" smtClean="0"/>
            <a:t>魚池水循環到廁所使用</a:t>
          </a:r>
          <a:endParaRPr lang="zh-TW" altLang="en-US" sz="1400" dirty="0"/>
        </a:p>
      </dgm:t>
    </dgm:pt>
    <dgm:pt modelId="{6BD704FF-4D98-4929-B1AA-56585C12D5BB}" type="parTrans" cxnId="{921701CE-17FC-4732-887C-BB1CFA05ACA3}">
      <dgm:prSet/>
      <dgm:spPr/>
      <dgm:t>
        <a:bodyPr/>
        <a:lstStyle/>
        <a:p>
          <a:endParaRPr lang="zh-TW" altLang="en-US"/>
        </a:p>
      </dgm:t>
    </dgm:pt>
    <dgm:pt modelId="{97FFDAC1-8A44-4A4A-839B-863642C6706D}" type="sibTrans" cxnId="{921701CE-17FC-4732-887C-BB1CFA05ACA3}">
      <dgm:prSet/>
      <dgm:spPr/>
      <dgm:t>
        <a:bodyPr/>
        <a:lstStyle/>
        <a:p>
          <a:endParaRPr lang="zh-TW" altLang="en-US"/>
        </a:p>
      </dgm:t>
    </dgm:pt>
    <dgm:pt modelId="{37829BD4-1306-4620-8360-859750D4CECA}">
      <dgm:prSet phldrT="[文字]" custT="1"/>
      <dgm:spPr/>
      <dgm:t>
        <a:bodyPr/>
        <a:lstStyle/>
        <a:p>
          <a:r>
            <a:rPr lang="zh-TW" altLang="en-US" sz="1400" dirty="0" smtClean="0"/>
            <a:t>鋁</a:t>
          </a:r>
          <a:r>
            <a:rPr lang="en-US" altLang="zh-TW" sz="1400" dirty="0" smtClean="0"/>
            <a:t>/</a:t>
          </a:r>
          <a:r>
            <a:rPr lang="zh-TW" altLang="en-US" sz="1400" dirty="0" smtClean="0"/>
            <a:t>銅</a:t>
          </a:r>
          <a:r>
            <a:rPr lang="en-US" altLang="zh-TW" sz="1400" dirty="0" smtClean="0"/>
            <a:t>/</a:t>
          </a:r>
          <a:r>
            <a:rPr lang="zh-TW" altLang="en-US" sz="1400" dirty="0" smtClean="0"/>
            <a:t>紙</a:t>
          </a:r>
          <a:r>
            <a:rPr lang="en-US" altLang="zh-TW" sz="1400" dirty="0" smtClean="0"/>
            <a:t>/</a:t>
          </a:r>
          <a:r>
            <a:rPr lang="zh-TW" altLang="en-US" sz="1400" dirty="0" smtClean="0"/>
            <a:t>金屬分類回收</a:t>
          </a:r>
          <a:endParaRPr lang="zh-TW" altLang="en-US" sz="1400" dirty="0"/>
        </a:p>
      </dgm:t>
    </dgm:pt>
    <dgm:pt modelId="{CBF9C7CB-72CF-47E2-80B7-C3E9E2DF0BBE}" type="parTrans" cxnId="{B098F8E0-5609-48D0-BA78-88F7DA569FF2}">
      <dgm:prSet/>
      <dgm:spPr/>
      <dgm:t>
        <a:bodyPr/>
        <a:lstStyle/>
        <a:p>
          <a:endParaRPr lang="zh-TW" altLang="en-US"/>
        </a:p>
      </dgm:t>
    </dgm:pt>
    <dgm:pt modelId="{5F29F9FA-C4A5-4B33-B1F2-392F58A23CC5}" type="sibTrans" cxnId="{B098F8E0-5609-48D0-BA78-88F7DA569FF2}">
      <dgm:prSet/>
      <dgm:spPr/>
      <dgm:t>
        <a:bodyPr/>
        <a:lstStyle/>
        <a:p>
          <a:endParaRPr lang="zh-TW" altLang="en-US"/>
        </a:p>
      </dgm:t>
    </dgm:pt>
    <dgm:pt modelId="{84B0929E-77D1-48F0-AC11-169B2D625129}">
      <dgm:prSet phldrT="[文字]" custT="1"/>
      <dgm:spPr/>
      <dgm:t>
        <a:bodyPr/>
        <a:lstStyle/>
        <a:p>
          <a:r>
            <a:rPr lang="zh-TW" altLang="en-US" sz="1400" dirty="0" smtClean="0"/>
            <a:t>安裝省水裝置</a:t>
          </a:r>
          <a:endParaRPr lang="zh-TW" altLang="en-US" sz="1400" dirty="0"/>
        </a:p>
      </dgm:t>
    </dgm:pt>
    <dgm:pt modelId="{940559A6-28D6-4592-96DC-A8C732EAA608}" type="parTrans" cxnId="{248270E9-01B9-4D0B-96AF-68C52BE55740}">
      <dgm:prSet/>
      <dgm:spPr/>
      <dgm:t>
        <a:bodyPr/>
        <a:lstStyle/>
        <a:p>
          <a:endParaRPr lang="zh-TW" altLang="en-US"/>
        </a:p>
      </dgm:t>
    </dgm:pt>
    <dgm:pt modelId="{AA6CC4A0-0032-4115-B6FF-948AE2BFF496}" type="sibTrans" cxnId="{248270E9-01B9-4D0B-96AF-68C52BE55740}">
      <dgm:prSet/>
      <dgm:spPr/>
      <dgm:t>
        <a:bodyPr/>
        <a:lstStyle/>
        <a:p>
          <a:endParaRPr lang="zh-TW" altLang="en-US"/>
        </a:p>
      </dgm:t>
    </dgm:pt>
    <dgm:pt modelId="{DF44D38F-C2CD-48A4-A82C-F895FC8FF64A}">
      <dgm:prSet phldrT="[文字]" custT="1"/>
      <dgm:spPr/>
      <dgm:t>
        <a:bodyPr/>
        <a:lstStyle/>
        <a:p>
          <a:r>
            <a:rPr lang="zh-TW" altLang="en-US" sz="1400" dirty="0" smtClean="0"/>
            <a:t>使用環保清潔劑</a:t>
          </a:r>
          <a:endParaRPr lang="zh-TW" altLang="en-US" sz="1400" dirty="0"/>
        </a:p>
      </dgm:t>
    </dgm:pt>
    <dgm:pt modelId="{0EF4AFB8-F592-4F8D-B6F8-2E4B1E5C01A8}" type="parTrans" cxnId="{0FFE5A5F-67DB-4CE9-B276-0823F8CA8CF9}">
      <dgm:prSet/>
      <dgm:spPr/>
      <dgm:t>
        <a:bodyPr/>
        <a:lstStyle/>
        <a:p>
          <a:endParaRPr lang="zh-TW" altLang="en-US"/>
        </a:p>
      </dgm:t>
    </dgm:pt>
    <dgm:pt modelId="{F6E1EC41-3F47-42B1-BCE4-E7A4AC2C3813}" type="sibTrans" cxnId="{0FFE5A5F-67DB-4CE9-B276-0823F8CA8CF9}">
      <dgm:prSet/>
      <dgm:spPr/>
      <dgm:t>
        <a:bodyPr/>
        <a:lstStyle/>
        <a:p>
          <a:endParaRPr lang="zh-TW" altLang="en-US"/>
        </a:p>
      </dgm:t>
    </dgm:pt>
    <dgm:pt modelId="{D6CA9CA0-9BC4-4BFD-B3E5-7F4D5B521523}">
      <dgm:prSet phldrT="[文字]" custT="1"/>
      <dgm:spPr>
        <a:solidFill>
          <a:srgbClr val="92D050"/>
        </a:solidFill>
      </dgm:spPr>
      <dgm:t>
        <a:bodyPr/>
        <a:lstStyle/>
        <a:p>
          <a:r>
            <a:rPr lang="en-US" altLang="zh-TW" sz="1200" b="1" dirty="0" smtClean="0">
              <a:solidFill>
                <a:schemeClr val="tx1"/>
              </a:solidFill>
            </a:rPr>
            <a:t>Reduce</a:t>
          </a:r>
        </a:p>
        <a:p>
          <a:r>
            <a:rPr lang="zh-TW" altLang="en-US" sz="1200" b="1" dirty="0" smtClean="0">
              <a:solidFill>
                <a:schemeClr val="tx1"/>
              </a:solidFill>
            </a:rPr>
            <a:t>減少使用</a:t>
          </a:r>
          <a:endParaRPr lang="zh-TW" altLang="en-US" sz="1200" b="1" dirty="0">
            <a:solidFill>
              <a:schemeClr val="tx1"/>
            </a:solidFill>
          </a:endParaRPr>
        </a:p>
      </dgm:t>
    </dgm:pt>
    <dgm:pt modelId="{4D640F17-3229-4BE1-813B-52079D93D394}" type="sibTrans" cxnId="{CF0B3BB6-52DD-419C-8EAF-E23F161D43C6}">
      <dgm:prSet/>
      <dgm:spPr/>
      <dgm:t>
        <a:bodyPr/>
        <a:lstStyle/>
        <a:p>
          <a:endParaRPr lang="zh-TW" altLang="en-US"/>
        </a:p>
      </dgm:t>
    </dgm:pt>
    <dgm:pt modelId="{E8B13AE8-A718-4926-B9E7-CAB8981962F4}" type="parTrans" cxnId="{CF0B3BB6-52DD-419C-8EAF-E23F161D43C6}">
      <dgm:prSet/>
      <dgm:spPr/>
      <dgm:t>
        <a:bodyPr/>
        <a:lstStyle/>
        <a:p>
          <a:endParaRPr lang="zh-TW" altLang="en-US"/>
        </a:p>
      </dgm:t>
    </dgm:pt>
    <dgm:pt modelId="{343366AC-4761-456C-BCC0-D941B57D02BC}" type="pres">
      <dgm:prSet presAssocID="{50BE9170-03E6-43C4-A0F0-054EE882F30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F5A32A1-9A7E-436A-AD3E-61DB248CB3BE}" type="pres">
      <dgm:prSet presAssocID="{50BE9170-03E6-43C4-A0F0-054EE882F30E}" presName="children" presStyleCnt="0"/>
      <dgm:spPr/>
    </dgm:pt>
    <dgm:pt modelId="{91ECC292-04A4-4CAD-AE38-9F3188FD17A0}" type="pres">
      <dgm:prSet presAssocID="{50BE9170-03E6-43C4-A0F0-054EE882F30E}" presName="child1group" presStyleCnt="0"/>
      <dgm:spPr/>
    </dgm:pt>
    <dgm:pt modelId="{1ABEB2DF-DBBE-4BAB-9B20-0A747B3850B6}" type="pres">
      <dgm:prSet presAssocID="{50BE9170-03E6-43C4-A0F0-054EE882F30E}" presName="child1" presStyleLbl="bgAcc1" presStyleIdx="0" presStyleCnt="4" custScaleX="100706"/>
      <dgm:spPr/>
      <dgm:t>
        <a:bodyPr/>
        <a:lstStyle/>
        <a:p>
          <a:endParaRPr lang="zh-TW" altLang="en-US"/>
        </a:p>
      </dgm:t>
    </dgm:pt>
    <dgm:pt modelId="{DBE89703-A480-4894-B4E7-5FC783D2B033}" type="pres">
      <dgm:prSet presAssocID="{50BE9170-03E6-43C4-A0F0-054EE882F30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2ECD0A-334F-4BB0-9FC7-783D46522B4F}" type="pres">
      <dgm:prSet presAssocID="{50BE9170-03E6-43C4-A0F0-054EE882F30E}" presName="child2group" presStyleCnt="0"/>
      <dgm:spPr/>
    </dgm:pt>
    <dgm:pt modelId="{0C2B71D8-B241-4C6B-A971-47A2767F8BB8}" type="pres">
      <dgm:prSet presAssocID="{50BE9170-03E6-43C4-A0F0-054EE882F30E}" presName="child2" presStyleLbl="bgAcc1" presStyleIdx="1" presStyleCnt="4"/>
      <dgm:spPr/>
      <dgm:t>
        <a:bodyPr/>
        <a:lstStyle/>
        <a:p>
          <a:endParaRPr lang="zh-TW" altLang="en-US"/>
        </a:p>
      </dgm:t>
    </dgm:pt>
    <dgm:pt modelId="{601CDDB0-60E4-4502-AA03-3E329F068E2B}" type="pres">
      <dgm:prSet presAssocID="{50BE9170-03E6-43C4-A0F0-054EE882F30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88DB4F-EF34-4461-A97C-ABAAC39538D8}" type="pres">
      <dgm:prSet presAssocID="{50BE9170-03E6-43C4-A0F0-054EE882F30E}" presName="child3group" presStyleCnt="0"/>
      <dgm:spPr/>
    </dgm:pt>
    <dgm:pt modelId="{CB7199A6-338E-493C-9761-31258C3877DD}" type="pres">
      <dgm:prSet presAssocID="{50BE9170-03E6-43C4-A0F0-054EE882F30E}" presName="child3" presStyleLbl="bgAcc1" presStyleIdx="2" presStyleCnt="4"/>
      <dgm:spPr/>
      <dgm:t>
        <a:bodyPr/>
        <a:lstStyle/>
        <a:p>
          <a:endParaRPr lang="zh-TW" altLang="en-US"/>
        </a:p>
      </dgm:t>
    </dgm:pt>
    <dgm:pt modelId="{E0F873A0-2538-485F-BEBC-E5CD241F335A}" type="pres">
      <dgm:prSet presAssocID="{50BE9170-03E6-43C4-A0F0-054EE882F30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B2A26B-4762-412B-8272-7AA1E268054E}" type="pres">
      <dgm:prSet presAssocID="{50BE9170-03E6-43C4-A0F0-054EE882F30E}" presName="child4group" presStyleCnt="0"/>
      <dgm:spPr/>
    </dgm:pt>
    <dgm:pt modelId="{4E2957C6-0BCE-4A7B-89DE-01F83D0E4354}" type="pres">
      <dgm:prSet presAssocID="{50BE9170-03E6-43C4-A0F0-054EE882F30E}" presName="child4" presStyleLbl="bgAcc1" presStyleIdx="3" presStyleCnt="4"/>
      <dgm:spPr/>
      <dgm:t>
        <a:bodyPr/>
        <a:lstStyle/>
        <a:p>
          <a:endParaRPr lang="zh-TW" altLang="en-US"/>
        </a:p>
      </dgm:t>
    </dgm:pt>
    <dgm:pt modelId="{77CA53AB-A09A-4875-BDF3-BF42C3D92D38}" type="pres">
      <dgm:prSet presAssocID="{50BE9170-03E6-43C4-A0F0-054EE882F30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614458-068C-48A0-8ACC-941941669998}" type="pres">
      <dgm:prSet presAssocID="{50BE9170-03E6-43C4-A0F0-054EE882F30E}" presName="childPlaceholder" presStyleCnt="0"/>
      <dgm:spPr/>
    </dgm:pt>
    <dgm:pt modelId="{6CF002EF-57C1-4019-A198-FE82EDF67C51}" type="pres">
      <dgm:prSet presAssocID="{50BE9170-03E6-43C4-A0F0-054EE882F30E}" presName="circle" presStyleCnt="0"/>
      <dgm:spPr/>
    </dgm:pt>
    <dgm:pt modelId="{59059ABC-2151-4A19-A957-36EFC0C39A45}" type="pres">
      <dgm:prSet presAssocID="{50BE9170-03E6-43C4-A0F0-054EE882F30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E5639D-B49B-4ED1-B6A0-C28B5827309C}" type="pres">
      <dgm:prSet presAssocID="{50BE9170-03E6-43C4-A0F0-054EE882F30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539ED3-2B7E-4258-A6C4-297618C23D35}" type="pres">
      <dgm:prSet presAssocID="{50BE9170-03E6-43C4-A0F0-054EE882F30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8FA6B2-336B-49FB-BF6E-580DB7773FB0}" type="pres">
      <dgm:prSet presAssocID="{50BE9170-03E6-43C4-A0F0-054EE882F30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5127FA-2DC8-4EDB-810D-0F00B4259B7B}" type="pres">
      <dgm:prSet presAssocID="{50BE9170-03E6-43C4-A0F0-054EE882F30E}" presName="quadrantPlaceholder" presStyleCnt="0"/>
      <dgm:spPr/>
    </dgm:pt>
    <dgm:pt modelId="{BACCB697-13D5-4EFF-AB7F-6A08A938360D}" type="pres">
      <dgm:prSet presAssocID="{50BE9170-03E6-43C4-A0F0-054EE882F30E}" presName="center1" presStyleLbl="fgShp" presStyleIdx="0" presStyleCnt="2"/>
      <dgm:spPr/>
    </dgm:pt>
    <dgm:pt modelId="{9670F399-3676-41E1-8D96-A822029C0BBF}" type="pres">
      <dgm:prSet presAssocID="{50BE9170-03E6-43C4-A0F0-054EE882F30E}" presName="center2" presStyleLbl="fgShp" presStyleIdx="1" presStyleCnt="2"/>
      <dgm:spPr/>
    </dgm:pt>
  </dgm:ptLst>
  <dgm:cxnLst>
    <dgm:cxn modelId="{248270E9-01B9-4D0B-96AF-68C52BE55740}" srcId="{D6CA9CA0-9BC4-4BFD-B3E5-7F4D5B521523}" destId="{84B0929E-77D1-48F0-AC11-169B2D625129}" srcOrd="1" destOrd="0" parTransId="{940559A6-28D6-4592-96DC-A8C732EAA608}" sibTransId="{AA6CC4A0-0032-4115-B6FF-948AE2BFF496}"/>
    <dgm:cxn modelId="{5DC87A34-442D-47EE-B91D-903F2C0F10BA}" type="presOf" srcId="{D6CA9CA0-9BC4-4BFD-B3E5-7F4D5B521523}" destId="{59059ABC-2151-4A19-A957-36EFC0C39A45}" srcOrd="0" destOrd="0" presId="urn:microsoft.com/office/officeart/2005/8/layout/cycle4"/>
    <dgm:cxn modelId="{13247599-8253-4735-8095-B785923A4FCD}" type="presOf" srcId="{CA19C0BC-C493-4A8F-A920-ED59396D671F}" destId="{DBE89703-A480-4894-B4E7-5FC783D2B033}" srcOrd="1" destOrd="0" presId="urn:microsoft.com/office/officeart/2005/8/layout/cycle4"/>
    <dgm:cxn modelId="{67FBE912-A284-48DE-8B81-BF4F90B5B5AA}" type="presOf" srcId="{37829BD4-1306-4620-8360-859750D4CECA}" destId="{601CDDB0-60E4-4502-AA03-3E329F068E2B}" srcOrd="1" destOrd="0" presId="urn:microsoft.com/office/officeart/2005/8/layout/cycle4"/>
    <dgm:cxn modelId="{2E84B639-5F5A-4461-B5A6-890DA8F4ED6E}" srcId="{50BE9170-03E6-43C4-A0F0-054EE882F30E}" destId="{1268288B-31F8-41D9-9D68-8D9B3987809E}" srcOrd="1" destOrd="0" parTransId="{83AC6E41-6E90-46BD-A81C-556278EF8504}" sibTransId="{C5222159-5FF5-48E7-BE07-DCB400E1DB7A}"/>
    <dgm:cxn modelId="{A7A68DF3-3379-4EEA-A1C3-6FC03C6D597B}" type="presOf" srcId="{DF44D38F-C2CD-48A4-A82C-F895FC8FF64A}" destId="{CB7199A6-338E-493C-9761-31258C3877DD}" srcOrd="0" destOrd="1" presId="urn:microsoft.com/office/officeart/2005/8/layout/cycle4"/>
    <dgm:cxn modelId="{8DDB7477-C16C-4FFA-A9FD-D55290812B26}" srcId="{D6CA9CA0-9BC4-4BFD-B3E5-7F4D5B521523}" destId="{CA19C0BC-C493-4A8F-A920-ED59396D671F}" srcOrd="0" destOrd="0" parTransId="{0F87044F-0CF8-4A79-81AF-06ECBBD120C1}" sibTransId="{38CCA39A-88FF-4BFC-BEBB-15602E53CD6C}"/>
    <dgm:cxn modelId="{28CF641D-CCAB-46A8-AD95-28EC5EDBCDE9}" type="presOf" srcId="{DF44D38F-C2CD-48A4-A82C-F895FC8FF64A}" destId="{E0F873A0-2538-485F-BEBC-E5CD241F335A}" srcOrd="1" destOrd="1" presId="urn:microsoft.com/office/officeart/2005/8/layout/cycle4"/>
    <dgm:cxn modelId="{375A5D1E-1A8F-4C2B-85CD-32492427980D}" srcId="{50BE9170-03E6-43C4-A0F0-054EE882F30E}" destId="{EB6C1865-11E2-41C1-8F28-07D9F21B0CC3}" srcOrd="3" destOrd="0" parTransId="{BDD739D7-62EE-4341-9789-56D0B24DE42F}" sibTransId="{8E514123-27F3-4A4B-BFA2-B4C1A736186C}"/>
    <dgm:cxn modelId="{65D867B0-8399-4D32-B327-CB01DABA121B}" type="presOf" srcId="{84B0929E-77D1-48F0-AC11-169B2D625129}" destId="{1ABEB2DF-DBBE-4BAB-9B20-0A747B3850B6}" srcOrd="0" destOrd="1" presId="urn:microsoft.com/office/officeart/2005/8/layout/cycle4"/>
    <dgm:cxn modelId="{53F41959-C9DC-40A9-AB54-FFCD425CE6BF}" type="presOf" srcId="{880F1B6F-04CF-4DE5-BB9E-277F8E910258}" destId="{77CA53AB-A09A-4875-BDF3-BF42C3D92D38}" srcOrd="1" destOrd="0" presId="urn:microsoft.com/office/officeart/2005/8/layout/cycle4"/>
    <dgm:cxn modelId="{B098F8E0-5609-48D0-BA78-88F7DA569FF2}" srcId="{1268288B-31F8-41D9-9D68-8D9B3987809E}" destId="{37829BD4-1306-4620-8360-859750D4CECA}" srcOrd="0" destOrd="0" parTransId="{CBF9C7CB-72CF-47E2-80B7-C3E9E2DF0BBE}" sibTransId="{5F29F9FA-C4A5-4B33-B1F2-392F58A23CC5}"/>
    <dgm:cxn modelId="{82BCCF03-6FEA-4841-A965-77B1F7EFA148}" type="presOf" srcId="{2913FD2C-9340-455C-9B43-963322557BB2}" destId="{E0F873A0-2538-485F-BEBC-E5CD241F335A}" srcOrd="1" destOrd="0" presId="urn:microsoft.com/office/officeart/2005/8/layout/cycle4"/>
    <dgm:cxn modelId="{35BFBC18-C547-4413-9886-66551EFEBD23}" type="presOf" srcId="{2913FD2C-9340-455C-9B43-963322557BB2}" destId="{CB7199A6-338E-493C-9761-31258C3877DD}" srcOrd="0" destOrd="0" presId="urn:microsoft.com/office/officeart/2005/8/layout/cycle4"/>
    <dgm:cxn modelId="{994D0DB2-CA95-4C46-9563-EC7BAABD95FB}" type="presOf" srcId="{3E66FE15-FCFC-4AB2-BBB8-CBE18C2FE383}" destId="{AF539ED3-2B7E-4258-A6C4-297618C23D35}" srcOrd="0" destOrd="0" presId="urn:microsoft.com/office/officeart/2005/8/layout/cycle4"/>
    <dgm:cxn modelId="{0470AA76-1ABF-4872-846F-0F264C222BEF}" type="presOf" srcId="{880F1B6F-04CF-4DE5-BB9E-277F8E910258}" destId="{4E2957C6-0BCE-4A7B-89DE-01F83D0E4354}" srcOrd="0" destOrd="0" presId="urn:microsoft.com/office/officeart/2005/8/layout/cycle4"/>
    <dgm:cxn modelId="{733116EC-9BE8-4672-A1F3-475938DADF85}" type="presOf" srcId="{EB6C1865-11E2-41C1-8F28-07D9F21B0CC3}" destId="{6F8FA6B2-336B-49FB-BF6E-580DB7773FB0}" srcOrd="0" destOrd="0" presId="urn:microsoft.com/office/officeart/2005/8/layout/cycle4"/>
    <dgm:cxn modelId="{921701CE-17FC-4732-887C-BB1CFA05ACA3}" srcId="{EB6C1865-11E2-41C1-8F28-07D9F21B0CC3}" destId="{880F1B6F-04CF-4DE5-BB9E-277F8E910258}" srcOrd="0" destOrd="0" parTransId="{6BD704FF-4D98-4929-B1AA-56585C12D5BB}" sibTransId="{97FFDAC1-8A44-4A4A-839B-863642C6706D}"/>
    <dgm:cxn modelId="{8CEEFB17-7A7B-4A3C-8748-174823D3FA3C}" srcId="{3E66FE15-FCFC-4AB2-BBB8-CBE18C2FE383}" destId="{2913FD2C-9340-455C-9B43-963322557BB2}" srcOrd="0" destOrd="0" parTransId="{1F5A20D9-BC57-4B63-B5F8-7DB86B69D9C1}" sibTransId="{DC86692F-E4BF-4DF3-AF68-47F9515F00EE}"/>
    <dgm:cxn modelId="{A068A2B6-9FAE-4FB5-BD66-176CEAF2C196}" type="presOf" srcId="{37829BD4-1306-4620-8360-859750D4CECA}" destId="{0C2B71D8-B241-4C6B-A971-47A2767F8BB8}" srcOrd="0" destOrd="0" presId="urn:microsoft.com/office/officeart/2005/8/layout/cycle4"/>
    <dgm:cxn modelId="{0FFE5A5F-67DB-4CE9-B276-0823F8CA8CF9}" srcId="{3E66FE15-FCFC-4AB2-BBB8-CBE18C2FE383}" destId="{DF44D38F-C2CD-48A4-A82C-F895FC8FF64A}" srcOrd="1" destOrd="0" parTransId="{0EF4AFB8-F592-4F8D-B6F8-2E4B1E5C01A8}" sibTransId="{F6E1EC41-3F47-42B1-BCE4-E7A4AC2C3813}"/>
    <dgm:cxn modelId="{CF0B3BB6-52DD-419C-8EAF-E23F161D43C6}" srcId="{50BE9170-03E6-43C4-A0F0-054EE882F30E}" destId="{D6CA9CA0-9BC4-4BFD-B3E5-7F4D5B521523}" srcOrd="0" destOrd="0" parTransId="{E8B13AE8-A718-4926-B9E7-CAB8981962F4}" sibTransId="{4D640F17-3229-4BE1-813B-52079D93D394}"/>
    <dgm:cxn modelId="{62A6520C-10F9-4017-B0B5-8CF8514013B0}" srcId="{50BE9170-03E6-43C4-A0F0-054EE882F30E}" destId="{3E66FE15-FCFC-4AB2-BBB8-CBE18C2FE383}" srcOrd="2" destOrd="0" parTransId="{17EB8424-2AF6-4DD9-BFB8-5811B0C640D8}" sibTransId="{E609ABB9-32D0-4E84-A116-286A00372E72}"/>
    <dgm:cxn modelId="{EF97093C-1CBC-43D1-921F-F3C7D9C7B0CF}" type="presOf" srcId="{1268288B-31F8-41D9-9D68-8D9B3987809E}" destId="{40E5639D-B49B-4ED1-B6A0-C28B5827309C}" srcOrd="0" destOrd="0" presId="urn:microsoft.com/office/officeart/2005/8/layout/cycle4"/>
    <dgm:cxn modelId="{965E367C-801E-4081-AFAE-C8D93BC010F0}" type="presOf" srcId="{CA19C0BC-C493-4A8F-A920-ED59396D671F}" destId="{1ABEB2DF-DBBE-4BAB-9B20-0A747B3850B6}" srcOrd="0" destOrd="0" presId="urn:microsoft.com/office/officeart/2005/8/layout/cycle4"/>
    <dgm:cxn modelId="{50F8A058-6369-4BD8-AD6C-489F236AE563}" type="presOf" srcId="{84B0929E-77D1-48F0-AC11-169B2D625129}" destId="{DBE89703-A480-4894-B4E7-5FC783D2B033}" srcOrd="1" destOrd="1" presId="urn:microsoft.com/office/officeart/2005/8/layout/cycle4"/>
    <dgm:cxn modelId="{EB9D4FFB-D5ED-4FC6-86DA-F78DDDDF42F3}" type="presOf" srcId="{50BE9170-03E6-43C4-A0F0-054EE882F30E}" destId="{343366AC-4761-456C-BCC0-D941B57D02BC}" srcOrd="0" destOrd="0" presId="urn:microsoft.com/office/officeart/2005/8/layout/cycle4"/>
    <dgm:cxn modelId="{09984745-1B43-4FCF-A6C0-2BBFE4AD8B85}" type="presParOf" srcId="{343366AC-4761-456C-BCC0-D941B57D02BC}" destId="{2F5A32A1-9A7E-436A-AD3E-61DB248CB3BE}" srcOrd="0" destOrd="0" presId="urn:microsoft.com/office/officeart/2005/8/layout/cycle4"/>
    <dgm:cxn modelId="{0D646123-E577-4D3A-9D62-3108B539CB15}" type="presParOf" srcId="{2F5A32A1-9A7E-436A-AD3E-61DB248CB3BE}" destId="{91ECC292-04A4-4CAD-AE38-9F3188FD17A0}" srcOrd="0" destOrd="0" presId="urn:microsoft.com/office/officeart/2005/8/layout/cycle4"/>
    <dgm:cxn modelId="{FA1C9410-87FA-41B2-8322-8241F54A2C33}" type="presParOf" srcId="{91ECC292-04A4-4CAD-AE38-9F3188FD17A0}" destId="{1ABEB2DF-DBBE-4BAB-9B20-0A747B3850B6}" srcOrd="0" destOrd="0" presId="urn:microsoft.com/office/officeart/2005/8/layout/cycle4"/>
    <dgm:cxn modelId="{4E089467-220A-4CD0-9B49-1DE85050FD72}" type="presParOf" srcId="{91ECC292-04A4-4CAD-AE38-9F3188FD17A0}" destId="{DBE89703-A480-4894-B4E7-5FC783D2B033}" srcOrd="1" destOrd="0" presId="urn:microsoft.com/office/officeart/2005/8/layout/cycle4"/>
    <dgm:cxn modelId="{A5B092D7-689A-4DBC-9BCC-8D9B371E45E8}" type="presParOf" srcId="{2F5A32A1-9A7E-436A-AD3E-61DB248CB3BE}" destId="{8F2ECD0A-334F-4BB0-9FC7-783D46522B4F}" srcOrd="1" destOrd="0" presId="urn:microsoft.com/office/officeart/2005/8/layout/cycle4"/>
    <dgm:cxn modelId="{280A1C7B-317F-45D5-A6F7-34C28E533518}" type="presParOf" srcId="{8F2ECD0A-334F-4BB0-9FC7-783D46522B4F}" destId="{0C2B71D8-B241-4C6B-A971-47A2767F8BB8}" srcOrd="0" destOrd="0" presId="urn:microsoft.com/office/officeart/2005/8/layout/cycle4"/>
    <dgm:cxn modelId="{D1B86F00-C7F8-4A1D-ADD1-555D6E966961}" type="presParOf" srcId="{8F2ECD0A-334F-4BB0-9FC7-783D46522B4F}" destId="{601CDDB0-60E4-4502-AA03-3E329F068E2B}" srcOrd="1" destOrd="0" presId="urn:microsoft.com/office/officeart/2005/8/layout/cycle4"/>
    <dgm:cxn modelId="{340F4AEE-98D7-4F09-84CA-130E8A9D6C7A}" type="presParOf" srcId="{2F5A32A1-9A7E-436A-AD3E-61DB248CB3BE}" destId="{1988DB4F-EF34-4461-A97C-ABAAC39538D8}" srcOrd="2" destOrd="0" presId="urn:microsoft.com/office/officeart/2005/8/layout/cycle4"/>
    <dgm:cxn modelId="{763084CB-3CC0-4198-885D-E66808813577}" type="presParOf" srcId="{1988DB4F-EF34-4461-A97C-ABAAC39538D8}" destId="{CB7199A6-338E-493C-9761-31258C3877DD}" srcOrd="0" destOrd="0" presId="urn:microsoft.com/office/officeart/2005/8/layout/cycle4"/>
    <dgm:cxn modelId="{7FFDDE74-D63E-48E0-B5E2-26360DC83D96}" type="presParOf" srcId="{1988DB4F-EF34-4461-A97C-ABAAC39538D8}" destId="{E0F873A0-2538-485F-BEBC-E5CD241F335A}" srcOrd="1" destOrd="0" presId="urn:microsoft.com/office/officeart/2005/8/layout/cycle4"/>
    <dgm:cxn modelId="{BAD2F3C4-9631-4025-B807-1F488DAF2231}" type="presParOf" srcId="{2F5A32A1-9A7E-436A-AD3E-61DB248CB3BE}" destId="{FFB2A26B-4762-412B-8272-7AA1E268054E}" srcOrd="3" destOrd="0" presId="urn:microsoft.com/office/officeart/2005/8/layout/cycle4"/>
    <dgm:cxn modelId="{5BB3D681-69BD-4DFD-BEDC-1F73E19880D3}" type="presParOf" srcId="{FFB2A26B-4762-412B-8272-7AA1E268054E}" destId="{4E2957C6-0BCE-4A7B-89DE-01F83D0E4354}" srcOrd="0" destOrd="0" presId="urn:microsoft.com/office/officeart/2005/8/layout/cycle4"/>
    <dgm:cxn modelId="{4C033EE7-C304-4971-BBA5-F6CE44DEB24F}" type="presParOf" srcId="{FFB2A26B-4762-412B-8272-7AA1E268054E}" destId="{77CA53AB-A09A-4875-BDF3-BF42C3D92D38}" srcOrd="1" destOrd="0" presId="urn:microsoft.com/office/officeart/2005/8/layout/cycle4"/>
    <dgm:cxn modelId="{D7DE26E5-27A8-4A10-8FB4-18858D3DEF39}" type="presParOf" srcId="{2F5A32A1-9A7E-436A-AD3E-61DB248CB3BE}" destId="{5C614458-068C-48A0-8ACC-941941669998}" srcOrd="4" destOrd="0" presId="urn:microsoft.com/office/officeart/2005/8/layout/cycle4"/>
    <dgm:cxn modelId="{827C0081-247E-4750-ADBB-F96598466F98}" type="presParOf" srcId="{343366AC-4761-456C-BCC0-D941B57D02BC}" destId="{6CF002EF-57C1-4019-A198-FE82EDF67C51}" srcOrd="1" destOrd="0" presId="urn:microsoft.com/office/officeart/2005/8/layout/cycle4"/>
    <dgm:cxn modelId="{A84DAD6D-319B-468D-BA0D-CDC07EF30778}" type="presParOf" srcId="{6CF002EF-57C1-4019-A198-FE82EDF67C51}" destId="{59059ABC-2151-4A19-A957-36EFC0C39A45}" srcOrd="0" destOrd="0" presId="urn:microsoft.com/office/officeart/2005/8/layout/cycle4"/>
    <dgm:cxn modelId="{BB987D2B-08C6-4C1A-946A-E89A6E8975EA}" type="presParOf" srcId="{6CF002EF-57C1-4019-A198-FE82EDF67C51}" destId="{40E5639D-B49B-4ED1-B6A0-C28B5827309C}" srcOrd="1" destOrd="0" presId="urn:microsoft.com/office/officeart/2005/8/layout/cycle4"/>
    <dgm:cxn modelId="{62E4B74D-134F-4695-897D-5619ECC558B0}" type="presParOf" srcId="{6CF002EF-57C1-4019-A198-FE82EDF67C51}" destId="{AF539ED3-2B7E-4258-A6C4-297618C23D35}" srcOrd="2" destOrd="0" presId="urn:microsoft.com/office/officeart/2005/8/layout/cycle4"/>
    <dgm:cxn modelId="{6F5387F1-712C-4382-83F5-181BE8FDF2FA}" type="presParOf" srcId="{6CF002EF-57C1-4019-A198-FE82EDF67C51}" destId="{6F8FA6B2-336B-49FB-BF6E-580DB7773FB0}" srcOrd="3" destOrd="0" presId="urn:microsoft.com/office/officeart/2005/8/layout/cycle4"/>
    <dgm:cxn modelId="{7890EFF8-A3E9-4F37-876C-008C818FAF34}" type="presParOf" srcId="{6CF002EF-57C1-4019-A198-FE82EDF67C51}" destId="{175127FA-2DC8-4EDB-810D-0F00B4259B7B}" srcOrd="4" destOrd="0" presId="urn:microsoft.com/office/officeart/2005/8/layout/cycle4"/>
    <dgm:cxn modelId="{264B4443-1EEB-4B58-9BCB-FD57362E4254}" type="presParOf" srcId="{343366AC-4761-456C-BCC0-D941B57D02BC}" destId="{BACCB697-13D5-4EFF-AB7F-6A08A938360D}" srcOrd="2" destOrd="0" presId="urn:microsoft.com/office/officeart/2005/8/layout/cycle4"/>
    <dgm:cxn modelId="{6EE74457-895C-4CF9-88B2-A85261D2756B}" type="presParOf" srcId="{343366AC-4761-456C-BCC0-D941B57D02BC}" destId="{9670F399-3676-41E1-8D96-A822029C0BB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199A6-338E-493C-9761-31258C3877DD}">
      <dsp:nvSpPr>
        <dsp:cNvPr id="0" name=""/>
        <dsp:cNvSpPr/>
      </dsp:nvSpPr>
      <dsp:spPr>
        <a:xfrm>
          <a:off x="2789985" y="2105513"/>
          <a:ext cx="1529593" cy="990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馬克杯取代紙杯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使用環保清潔劑</a:t>
          </a:r>
          <a:endParaRPr lang="zh-TW" altLang="en-US" sz="1400" kern="1200" dirty="0"/>
        </a:p>
      </dsp:txBody>
      <dsp:txXfrm>
        <a:off x="3270628" y="2374986"/>
        <a:ext cx="1027185" cy="699592"/>
      </dsp:txXfrm>
    </dsp:sp>
    <dsp:sp modelId="{4E2957C6-0BCE-4A7B-89DE-01F83D0E4354}">
      <dsp:nvSpPr>
        <dsp:cNvPr id="0" name=""/>
        <dsp:cNvSpPr/>
      </dsp:nvSpPr>
      <dsp:spPr>
        <a:xfrm>
          <a:off x="294332" y="2105513"/>
          <a:ext cx="1529593" cy="990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魚池水循環到廁所使用</a:t>
          </a:r>
          <a:endParaRPr lang="zh-TW" altLang="en-US" sz="1400" kern="1200" dirty="0"/>
        </a:p>
      </dsp:txBody>
      <dsp:txXfrm>
        <a:off x="316097" y="2374986"/>
        <a:ext cx="1027185" cy="699592"/>
      </dsp:txXfrm>
    </dsp:sp>
    <dsp:sp modelId="{0C2B71D8-B241-4C6B-A971-47A2767F8BB8}">
      <dsp:nvSpPr>
        <dsp:cNvPr id="0" name=""/>
        <dsp:cNvSpPr/>
      </dsp:nvSpPr>
      <dsp:spPr>
        <a:xfrm>
          <a:off x="2789985" y="0"/>
          <a:ext cx="1529593" cy="990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鋁</a:t>
          </a:r>
          <a:r>
            <a:rPr lang="en-US" altLang="zh-TW" sz="1400" kern="1200" dirty="0" smtClean="0"/>
            <a:t>/</a:t>
          </a:r>
          <a:r>
            <a:rPr lang="zh-TW" altLang="en-US" sz="1400" kern="1200" dirty="0" smtClean="0"/>
            <a:t>銅</a:t>
          </a:r>
          <a:r>
            <a:rPr lang="en-US" altLang="zh-TW" sz="1400" kern="1200" dirty="0" smtClean="0"/>
            <a:t>/</a:t>
          </a:r>
          <a:r>
            <a:rPr lang="zh-TW" altLang="en-US" sz="1400" kern="1200" dirty="0" smtClean="0"/>
            <a:t>紙</a:t>
          </a:r>
          <a:r>
            <a:rPr lang="en-US" altLang="zh-TW" sz="1400" kern="1200" dirty="0" smtClean="0"/>
            <a:t>/</a:t>
          </a:r>
          <a:r>
            <a:rPr lang="zh-TW" altLang="en-US" sz="1400" kern="1200" dirty="0" smtClean="0"/>
            <a:t>金屬分類回收</a:t>
          </a:r>
          <a:endParaRPr lang="zh-TW" altLang="en-US" sz="1400" kern="1200" dirty="0"/>
        </a:p>
      </dsp:txBody>
      <dsp:txXfrm>
        <a:off x="3270628" y="21765"/>
        <a:ext cx="1027185" cy="699592"/>
      </dsp:txXfrm>
    </dsp:sp>
    <dsp:sp modelId="{1ABEB2DF-DBBE-4BAB-9B20-0A747B3850B6}">
      <dsp:nvSpPr>
        <dsp:cNvPr id="0" name=""/>
        <dsp:cNvSpPr/>
      </dsp:nvSpPr>
      <dsp:spPr>
        <a:xfrm>
          <a:off x="288932" y="0"/>
          <a:ext cx="1540392" cy="9908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宣導雙面影印</a:t>
          </a:r>
          <a:endParaRPr lang="zh-TW" alt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kern="1200" dirty="0" smtClean="0"/>
            <a:t>安裝省水裝置</a:t>
          </a:r>
          <a:endParaRPr lang="zh-TW" altLang="en-US" sz="1400" kern="1200" dirty="0"/>
        </a:p>
      </dsp:txBody>
      <dsp:txXfrm>
        <a:off x="310697" y="21765"/>
        <a:ext cx="1034745" cy="699592"/>
      </dsp:txXfrm>
    </dsp:sp>
    <dsp:sp modelId="{59059ABC-2151-4A19-A957-36EFC0C39A45}">
      <dsp:nvSpPr>
        <dsp:cNvPr id="0" name=""/>
        <dsp:cNvSpPr/>
      </dsp:nvSpPr>
      <dsp:spPr>
        <a:xfrm>
          <a:off x="932575" y="176491"/>
          <a:ext cx="1340716" cy="1340716"/>
        </a:xfrm>
        <a:prstGeom prst="pieWedg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dirty="0" smtClean="0">
              <a:solidFill>
                <a:schemeClr val="tx1"/>
              </a:solidFill>
            </a:rPr>
            <a:t>Reduce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kern="1200" dirty="0" smtClean="0">
              <a:solidFill>
                <a:schemeClr val="tx1"/>
              </a:solidFill>
            </a:rPr>
            <a:t>減少使用</a:t>
          </a:r>
          <a:endParaRPr lang="zh-TW" altLang="en-US" sz="1200" b="1" kern="1200" dirty="0">
            <a:solidFill>
              <a:schemeClr val="tx1"/>
            </a:solidFill>
          </a:endParaRPr>
        </a:p>
      </dsp:txBody>
      <dsp:txXfrm>
        <a:off x="1325262" y="569178"/>
        <a:ext cx="948029" cy="948029"/>
      </dsp:txXfrm>
    </dsp:sp>
    <dsp:sp modelId="{40E5639D-B49B-4ED1-B6A0-C28B5827309C}">
      <dsp:nvSpPr>
        <dsp:cNvPr id="0" name=""/>
        <dsp:cNvSpPr/>
      </dsp:nvSpPr>
      <dsp:spPr>
        <a:xfrm rot="5400000">
          <a:off x="2335219" y="176491"/>
          <a:ext cx="1340716" cy="1340716"/>
        </a:xfrm>
        <a:prstGeom prst="pieWedge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dirty="0" smtClean="0">
              <a:solidFill>
                <a:schemeClr val="tx1"/>
              </a:solidFill>
            </a:rPr>
            <a:t>Reuse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kern="1200" dirty="0" smtClean="0">
              <a:solidFill>
                <a:schemeClr val="tx1"/>
              </a:solidFill>
            </a:rPr>
            <a:t>回收再用</a:t>
          </a:r>
          <a:endParaRPr lang="zh-TW" altLang="en-US" sz="1200" b="1" kern="1200" dirty="0">
            <a:solidFill>
              <a:schemeClr val="tx1"/>
            </a:solidFill>
          </a:endParaRPr>
        </a:p>
      </dsp:txBody>
      <dsp:txXfrm rot="-5400000">
        <a:off x="2335219" y="569178"/>
        <a:ext cx="948029" cy="948029"/>
      </dsp:txXfrm>
    </dsp:sp>
    <dsp:sp modelId="{AF539ED3-2B7E-4258-A6C4-297618C23D35}">
      <dsp:nvSpPr>
        <dsp:cNvPr id="0" name=""/>
        <dsp:cNvSpPr/>
      </dsp:nvSpPr>
      <dsp:spPr>
        <a:xfrm rot="10800000">
          <a:off x="2335219" y="1579135"/>
          <a:ext cx="1340716" cy="1340716"/>
        </a:xfrm>
        <a:prstGeom prst="pieWedge">
          <a:avLst/>
        </a:prstGeom>
        <a:solidFill>
          <a:srgbClr val="FF99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dirty="0" smtClean="0">
              <a:solidFill>
                <a:schemeClr val="tx1"/>
              </a:solidFill>
            </a:rPr>
            <a:t>Replace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kern="1200" dirty="0" smtClean="0">
              <a:solidFill>
                <a:schemeClr val="tx1"/>
              </a:solidFill>
            </a:rPr>
            <a:t>替代使用</a:t>
          </a:r>
          <a:endParaRPr lang="zh-TW" altLang="en-US" sz="1200" b="1" kern="1200" dirty="0">
            <a:solidFill>
              <a:schemeClr val="tx1"/>
            </a:solidFill>
          </a:endParaRPr>
        </a:p>
      </dsp:txBody>
      <dsp:txXfrm rot="10800000">
        <a:off x="2335219" y="1579135"/>
        <a:ext cx="948029" cy="948029"/>
      </dsp:txXfrm>
    </dsp:sp>
    <dsp:sp modelId="{6F8FA6B2-336B-49FB-BF6E-580DB7773FB0}">
      <dsp:nvSpPr>
        <dsp:cNvPr id="0" name=""/>
        <dsp:cNvSpPr/>
      </dsp:nvSpPr>
      <dsp:spPr>
        <a:xfrm rot="16200000">
          <a:off x="932575" y="1579135"/>
          <a:ext cx="1340716" cy="1340716"/>
        </a:xfrm>
        <a:prstGeom prst="pieWedge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200" b="1" kern="1200" dirty="0" smtClean="0">
              <a:solidFill>
                <a:schemeClr val="tx1"/>
              </a:solidFill>
            </a:rPr>
            <a:t>Recycle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b="1" kern="1200" dirty="0" smtClean="0">
              <a:solidFill>
                <a:schemeClr val="tx1"/>
              </a:solidFill>
            </a:rPr>
            <a:t>循環再用</a:t>
          </a:r>
          <a:endParaRPr lang="zh-TW" altLang="en-US" sz="1200" b="1" kern="1200" dirty="0">
            <a:solidFill>
              <a:schemeClr val="tx1"/>
            </a:solidFill>
          </a:endParaRPr>
        </a:p>
      </dsp:txBody>
      <dsp:txXfrm rot="5400000">
        <a:off x="1325262" y="1579135"/>
        <a:ext cx="948029" cy="948029"/>
      </dsp:txXfrm>
    </dsp:sp>
    <dsp:sp modelId="{BACCB697-13D5-4EFF-AB7F-6A08A938360D}">
      <dsp:nvSpPr>
        <dsp:cNvPr id="0" name=""/>
        <dsp:cNvSpPr/>
      </dsp:nvSpPr>
      <dsp:spPr>
        <a:xfrm>
          <a:off x="2072804" y="1269501"/>
          <a:ext cx="462903" cy="40252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9670F399-3676-41E1-8D96-A822029C0BBF}">
      <dsp:nvSpPr>
        <dsp:cNvPr id="0" name=""/>
        <dsp:cNvSpPr/>
      </dsp:nvSpPr>
      <dsp:spPr>
        <a:xfrm rot="10800000">
          <a:off x="2072804" y="1424318"/>
          <a:ext cx="462903" cy="402524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t" anchorCtr="0" compatLnSpc="1">
            <a:prstTxWarp prst="textNoShape">
              <a:avLst/>
            </a:prstTxWarp>
          </a:bodyPr>
          <a:lstStyle>
            <a:lvl1pPr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27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t" anchorCtr="0" compatLnSpc="1">
            <a:prstTxWarp prst="textNoShape">
              <a:avLst/>
            </a:prstTxWarp>
          </a:bodyPr>
          <a:lstStyle>
            <a:lvl1pPr algn="r"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201"/>
            <a:ext cx="2946448" cy="4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b" anchorCtr="0" compatLnSpc="1">
            <a:prstTxWarp prst="textNoShape">
              <a:avLst/>
            </a:prstTxWarp>
          </a:bodyPr>
          <a:lstStyle>
            <a:lvl1pPr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27" y="9429201"/>
            <a:ext cx="2946448" cy="4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b" anchorCtr="0" compatLnSpc="1">
            <a:prstTxWarp prst="textNoShape">
              <a:avLst/>
            </a:prstTxWarp>
          </a:bodyPr>
          <a:lstStyle>
            <a:lvl1pPr algn="r"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035A7EBA-49E7-4AEC-BD4A-DEE6D763E6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516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t" anchorCtr="0" compatLnSpc="1">
            <a:prstTxWarp prst="textNoShape">
              <a:avLst/>
            </a:prstTxWarp>
          </a:bodyPr>
          <a:lstStyle>
            <a:lvl1pPr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48" y="0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t" anchorCtr="0" compatLnSpc="1">
            <a:prstTxWarp prst="textNoShape">
              <a:avLst/>
            </a:prstTxWarp>
          </a:bodyPr>
          <a:lstStyle>
            <a:lvl1pPr algn="r"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978" y="4718549"/>
            <a:ext cx="5439719" cy="446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7622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b" anchorCtr="0" compatLnSpc="1">
            <a:prstTxWarp prst="textNoShape">
              <a:avLst/>
            </a:prstTxWarp>
          </a:bodyPr>
          <a:lstStyle>
            <a:lvl1pPr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48" y="9427622"/>
            <a:ext cx="2946448" cy="4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52" tIns="45525" rIns="91052" bIns="45525" numCol="1" anchor="b" anchorCtr="0" compatLnSpc="1">
            <a:prstTxWarp prst="textNoShape">
              <a:avLst/>
            </a:prstTxWarp>
          </a:bodyPr>
          <a:lstStyle>
            <a:lvl1pPr algn="r" defTabSz="911199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EA50F45D-9628-4CD2-8AC3-DE08CA6DA2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087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07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55E4E-8C05-4769-ABD2-99CC997F58AD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EC2FE-68FE-47E6-A462-A53B57FCE59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9827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7DE7-9F51-4E65-9D85-AB6BE8185E31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30F17-2222-44CE-9F20-5A314715E8A1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439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51638" y="0"/>
            <a:ext cx="2141537" cy="6096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23850" y="0"/>
            <a:ext cx="6275388" cy="6096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7CE21-E7D1-453F-ABE5-01FDBBC52225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05620-EA59-4858-A0DF-BEF0BCF2078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0611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0"/>
            <a:ext cx="7269162" cy="8366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23850" y="981075"/>
            <a:ext cx="8569325" cy="5114925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6AD04-F3BE-40E9-AB67-B38A50A8A9B0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2ACC0-430F-4281-899E-45CB4BBAB46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315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標楷體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99B7-9837-4539-8DEC-D877FF1C72F1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878611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55E4E-8C05-4769-ABD2-99CC997F58AD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EC2FE-68FE-47E6-A462-A53B57FCE59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4887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C6638-42C8-4741-B9B2-0A6C5E83379F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27FD4-5C81-432A-BE40-BBDF34649B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757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BE0A6-C5BF-49FF-B7F0-C14565D1D878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573C-7580-435C-8CB9-039F874268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321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208463" cy="511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4208462" cy="511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9D6E-7242-4FE9-904B-AD28FEB59A4C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E6199-5C8C-41FC-AA02-BF745933ED3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8403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953CC-7373-4756-ACC0-EE2DEA325484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3E2EA-561F-4634-B7E5-DEB079FEFC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4962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FA8A5-149E-4AB2-A455-9CABE661DD34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D8E9-12F2-4BF6-B5FB-EED001BFC3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515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C6638-42C8-4741-B9B2-0A6C5E83379F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27FD4-5C81-432A-BE40-BBDF34649BD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5226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C2C5-BEDB-4D2F-9C8A-CABB51A6B647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A02B8-C52B-41F2-9476-D23EF0479F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52456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A88E-E0F6-41A8-96D2-443ECBD11F8A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860B7-693F-4817-81F8-64110C16B78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2560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F46F5-E0EE-4645-B875-99BA24E8B489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AED63-7AE4-4E39-8474-F2E1A318FFC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2846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97DE7-9F51-4E65-9D85-AB6BE8185E31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30F17-2222-44CE-9F20-5A314715E8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2339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51638" y="0"/>
            <a:ext cx="2141537" cy="6096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23850" y="0"/>
            <a:ext cx="6275388" cy="6096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7CE21-E7D1-453F-ABE5-01FDBBC52225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05620-EA59-4858-A0DF-BEF0BCF207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6265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0"/>
            <a:ext cx="7269162" cy="8366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23850" y="981075"/>
            <a:ext cx="8569325" cy="5114925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6AD04-F3BE-40E9-AB67-B38A50A8A9B0}" type="datetime1">
              <a:rPr lang="zh-TW" altLang="en-US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2ACC0-430F-4281-899E-45CB4BBAB4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6735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55C69-192B-4384-ABE6-F7308F240FEF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AEE17-7528-4B38-8353-4A30565E044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3751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95AD8-935B-419F-B954-64119E9C71DB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7B69-4358-4258-AC3D-9C14945224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87365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3BE16-9515-43A8-91D0-92D8ABAB5DF6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9E1A8-BC5E-4091-985A-AB969C514E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966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208463" cy="511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4208462" cy="511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35F8D-1C22-40F1-9120-579C2A1D6EE1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815EE-8F83-44C0-B576-0C3C6D240E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468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BE0A6-C5BF-49FF-B7F0-C14565D1D878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6573C-7580-435C-8CB9-039F874268BB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6399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3356D-37FF-429B-B427-AF98CF1D2762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A3F61-6241-47DB-B475-C028AE025A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9351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936A1-A248-414F-A34C-F48A594C12FF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118F0-48D9-442A-B9A1-FDF79EE7327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7769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F40C3-A427-44B0-B831-C30694969651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CB2F-3C35-48B9-A604-0F74B2B648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4163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CF1C2-DEC8-45B0-9CD6-65AC8ED809DF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C3BD-4909-4D92-86CE-7028EBE269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4562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13970-1714-43D2-B2E5-DEDDF9FA7FAD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9D44-5AD1-42AB-8F77-FBC581E88C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33015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7E849-1B91-4EBD-81A3-45CFB517003B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400FC-3369-4C06-A41D-C63668CA40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676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751638" y="0"/>
            <a:ext cx="2141537" cy="6096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23850" y="0"/>
            <a:ext cx="6275388" cy="60960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8A191-B6FF-4215-A9CC-F3D2BDD9CF28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7CF29-15B0-46F2-A02C-AFBD071AEE3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89449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0"/>
            <a:ext cx="7269162" cy="8366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323850" y="981075"/>
            <a:ext cx="8569325" cy="5114925"/>
          </a:xfrm>
        </p:spPr>
        <p:txBody>
          <a:bodyPr/>
          <a:lstStyle/>
          <a:p>
            <a:pPr lvl="0"/>
            <a:r>
              <a:rPr lang="zh-TW" altLang="en-US" noProof="0" smtClean="0"/>
              <a:t>按一下圖示以新增表格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46765-762F-4143-911C-20E2B820177C}" type="datetime1">
              <a:rPr lang="en-US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B9767-A783-4F8B-B2EA-FEB17DBD9AE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99776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7950" y="655320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3BFDD37D-0BA0-43A9-A41B-125E2978541B}" type="slidenum">
              <a:rPr lang="en-US" altLang="zh-TW" sz="1400" b="1" smtClean="0"/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/>
          </a:p>
        </p:txBody>
      </p:sp>
      <p:pic>
        <p:nvPicPr>
          <p:cNvPr id="4" name="Picture 13" descr="PPT-02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CN" altLang="en-US">
              <a:ea typeface="宋体" pitchFamily="2" charset="-122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ltGray">
          <a:xfrm rot="5400000" flipH="1">
            <a:off x="-2016918" y="1896268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CN" altLang="en-US">
              <a:ea typeface="宋体" pitchFamily="2" charset="-122"/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4932363" y="6397625"/>
            <a:ext cx="4356100" cy="460375"/>
            <a:chOff x="3243" y="4020"/>
            <a:chExt cx="2744" cy="290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470" y="4156"/>
              <a:ext cx="2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>
                <a:defRPr/>
              </a:pP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Knowledge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  <a:cs typeface="Arial" charset="0"/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Vision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Value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Attitude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Commitment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Execution</a:t>
              </a:r>
            </a:p>
          </p:txBody>
        </p:sp>
        <p:sp>
          <p:nvSpPr>
            <p:cNvPr id="9" name="Rectangle 26"/>
            <p:cNvSpPr>
              <a:spLocks noChangeArrowheads="1"/>
            </p:cNvSpPr>
            <p:nvPr/>
          </p:nvSpPr>
          <p:spPr bwMode="auto">
            <a:xfrm>
              <a:off x="3243" y="4020"/>
              <a:ext cx="27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知識  視野</a:t>
              </a:r>
              <a:r>
                <a:rPr lang="en-US" altLang="zh-TW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價值  態度</a:t>
              </a:r>
              <a:r>
                <a:rPr lang="en-US" altLang="zh-TW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承諾  執行力</a:t>
              </a:r>
            </a:p>
          </p:txBody>
        </p:sp>
      </p:grpSp>
      <p:sp>
        <p:nvSpPr>
          <p:cNvPr id="10" name="Line 30"/>
          <p:cNvSpPr>
            <a:spLocks noChangeShapeType="1"/>
          </p:cNvSpPr>
          <p:nvPr/>
        </p:nvSpPr>
        <p:spPr bwMode="auto">
          <a:xfrm flipV="1">
            <a:off x="396875" y="6669088"/>
            <a:ext cx="8602663" cy="1587"/>
          </a:xfrm>
          <a:prstGeom prst="line">
            <a:avLst/>
          </a:prstGeom>
          <a:noFill/>
          <a:ln w="9525">
            <a:solidFill>
              <a:srgbClr val="333333"/>
            </a:solidFill>
            <a:prstDash val="sysDot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925" y="650875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E67CABE4-D05F-4AB7-9534-29D3EEC9538F}" type="slidenum">
              <a:rPr lang="en-US" altLang="zh-TW" sz="1400" b="1" smtClean="0"/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標楷體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99B7-9837-4539-8DEC-D877FF1C72F1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8786113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5C2DA-A0B4-4440-BD53-14D3433D8AC1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906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208463" cy="511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4208462" cy="5114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9D6E-7242-4FE9-904B-AD28FEB59A4C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E6199-5C8C-41FC-AA02-BF745933ED3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5327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E99B7-9837-4539-8DEC-D877FF1C72F1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711395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DFC2-27E3-4E08-81A5-75579B10013E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3221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78FB1-BD21-4D94-8EA7-15428FA2FA02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15460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6DD36-6B6F-444F-A448-3412AA8B3020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9342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C80C0-B0DB-486C-8311-AF88F91C8841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4949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9D912-FB2B-465C-9FB9-474FF89D363F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5832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7186-4B02-4282-AB08-7B37EC8C1EC2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9503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0508A-B6C5-4A46-86B2-9326BD9EC88F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4110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31763"/>
            <a:ext cx="2057400" cy="5994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31763"/>
            <a:ext cx="6019800" cy="5994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1C657-AF40-4C00-8B52-6AF8F4F6F0F7}" type="datetime1">
              <a:rPr lang="en-US" smtClean="0"/>
              <a:pPr>
                <a:defRPr/>
              </a:pPr>
              <a:t>12/16/2019</a:t>
            </a:fld>
            <a:endParaRPr lang="en-US" altLang="zh-TW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5159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7950" y="655320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7EFA0853-04BC-4CBA-93E9-3CDE1753E25D}" type="slidenum">
              <a:rPr lang="en-US" altLang="zh-TW" sz="1400" b="1" smtClean="0">
                <a:solidFill>
                  <a:srgbClr val="000000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>
              <a:solidFill>
                <a:srgbClr val="000000"/>
              </a:solidFill>
            </a:endParaRPr>
          </a:p>
        </p:txBody>
      </p:sp>
      <p:pic>
        <p:nvPicPr>
          <p:cNvPr id="4" name="Picture 13" descr="PPT-02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CN" altLang="en-US" sz="2400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ltGray">
          <a:xfrm rot="5400000" flipH="1">
            <a:off x="-2016918" y="1896268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CN" altLang="en-US" sz="2400" b="1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4932363" y="6397625"/>
            <a:ext cx="4356100" cy="460375"/>
            <a:chOff x="3243" y="4020"/>
            <a:chExt cx="2744" cy="290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470" y="4156"/>
              <a:ext cx="2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>
                <a:defRPr/>
              </a:pP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Knowledge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  <a:cs typeface="Arial" charset="0"/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Vision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Value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Attitude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Commitment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Execution</a:t>
              </a:r>
            </a:p>
          </p:txBody>
        </p:sp>
        <p:sp>
          <p:nvSpPr>
            <p:cNvPr id="9" name="Rectangle 26"/>
            <p:cNvSpPr>
              <a:spLocks noChangeArrowheads="1"/>
            </p:cNvSpPr>
            <p:nvPr/>
          </p:nvSpPr>
          <p:spPr bwMode="auto">
            <a:xfrm>
              <a:off x="3243" y="4020"/>
              <a:ext cx="27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知識  視野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價值  態度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承諾  執行力</a:t>
              </a:r>
            </a:p>
          </p:txBody>
        </p:sp>
      </p:grpSp>
      <p:sp>
        <p:nvSpPr>
          <p:cNvPr id="10" name="Line 30"/>
          <p:cNvSpPr>
            <a:spLocks noChangeShapeType="1"/>
          </p:cNvSpPr>
          <p:nvPr/>
        </p:nvSpPr>
        <p:spPr bwMode="auto">
          <a:xfrm flipV="1">
            <a:off x="396875" y="6669088"/>
            <a:ext cx="8602663" cy="1587"/>
          </a:xfrm>
          <a:prstGeom prst="line">
            <a:avLst/>
          </a:prstGeom>
          <a:noFill/>
          <a:ln w="9525">
            <a:solidFill>
              <a:srgbClr val="333333"/>
            </a:solidFill>
            <a:prstDash val="sysDot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925" y="650875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83F29FAD-AE57-4B07-9388-E3222B914930}" type="slidenum">
              <a:rPr lang="en-US" altLang="zh-TW" sz="1400" b="1" smtClean="0">
                <a:solidFill>
                  <a:srgbClr val="000000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標楷體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99B7-9837-4539-8DEC-D877FF1C72F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2586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953CC-7373-4756-ACC0-EE2DEA325484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3E2EA-561F-4634-B7E5-DEB079FEFCF8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2449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5C2DA-A0B4-4440-BD53-14D3433D8AC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25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E99B7-9837-4539-8DEC-D877FF1C72F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67422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DFC2-27E3-4E08-81A5-75579B10013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78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78FB1-BD21-4D94-8EA7-15428FA2FA0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77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6DD36-6B6F-444F-A448-3412AA8B302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92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C80C0-B0DB-486C-8311-AF88F91C884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341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9D912-FB2B-465C-9FB9-474FF89D363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10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7186-4B02-4282-AB08-7B37EC8C1EC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182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0508A-B6C5-4A46-86B2-9326BD9EC88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87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31763"/>
            <a:ext cx="2057400" cy="5994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31763"/>
            <a:ext cx="6019800" cy="5994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1C657-AF40-4C00-8B52-6AF8F4F6F0F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1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FA8A5-149E-4AB2-A455-9CABE661DD34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BD8E9-12F2-4BF6-B5FB-EED001BFC3C7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2679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B2392-DF2F-44D1-90B0-E3C0021995D0}" type="datetime1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2019/12/16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1CAFE-9872-4AC6-8343-869DD8366575}" type="slidenum">
              <a:rPr lang="en-US" altLang="zh-TW" sz="2400" b="1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zh-TW" sz="24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44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07950" y="655320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64853B96-375D-4E2E-B2FD-B1AA6E6202C1}" type="slidenum">
              <a:rPr lang="en-US" altLang="zh-TW" sz="1400" b="1" smtClean="0">
                <a:solidFill>
                  <a:srgbClr val="000000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>
              <a:solidFill>
                <a:srgbClr val="000000"/>
              </a:solidFill>
            </a:endParaRPr>
          </a:p>
        </p:txBody>
      </p:sp>
      <p:pic>
        <p:nvPicPr>
          <p:cNvPr id="4" name="Picture 13" descr="PPT-02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ltGray">
          <a:xfrm rot="5400000">
            <a:off x="-2422526" y="14747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CN" altLang="en-US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ltGray">
          <a:xfrm rot="5400000" flipH="1">
            <a:off x="-2016918" y="1896268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0" lang="zh-CN" altLang="en-US">
              <a:solidFill>
                <a:srgbClr val="000000"/>
              </a:solidFill>
              <a:ea typeface="宋体" pitchFamily="2" charset="-122"/>
            </a:endParaRPr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4932363" y="6397625"/>
            <a:ext cx="4356100" cy="460375"/>
            <a:chOff x="3243" y="4020"/>
            <a:chExt cx="2744" cy="290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470" y="4156"/>
              <a:ext cx="2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>
                <a:defRPr/>
              </a:pP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Knowledge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  <a:cs typeface="Arial" charset="0"/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Vision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Value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Attitude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Commitment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Execution</a:t>
              </a:r>
            </a:p>
          </p:txBody>
        </p:sp>
        <p:sp>
          <p:nvSpPr>
            <p:cNvPr id="9" name="Rectangle 26"/>
            <p:cNvSpPr>
              <a:spLocks noChangeArrowheads="1"/>
            </p:cNvSpPr>
            <p:nvPr/>
          </p:nvSpPr>
          <p:spPr bwMode="auto">
            <a:xfrm>
              <a:off x="3243" y="4020"/>
              <a:ext cx="27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知識  視野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價值  態度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承諾  執行力</a:t>
              </a:r>
            </a:p>
          </p:txBody>
        </p:sp>
      </p:grpSp>
      <p:sp>
        <p:nvSpPr>
          <p:cNvPr id="10" name="Line 30"/>
          <p:cNvSpPr>
            <a:spLocks noChangeShapeType="1"/>
          </p:cNvSpPr>
          <p:nvPr/>
        </p:nvSpPr>
        <p:spPr bwMode="auto">
          <a:xfrm flipV="1">
            <a:off x="396875" y="6669088"/>
            <a:ext cx="8602663" cy="1587"/>
          </a:xfrm>
          <a:prstGeom prst="line">
            <a:avLst/>
          </a:prstGeom>
          <a:noFill/>
          <a:ln w="9525">
            <a:solidFill>
              <a:srgbClr val="333333"/>
            </a:solidFill>
            <a:prstDash val="sysDot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4925" y="650875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D07C2E93-81D7-41D8-ABCD-9884852510D3}" type="slidenum">
              <a:rPr lang="en-US" altLang="zh-TW" sz="1400" b="1" smtClean="0">
                <a:solidFill>
                  <a:srgbClr val="000000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標楷體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99B7-9837-4539-8DEC-D877FF1C72F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2757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5C2DA-A0B4-4440-BD53-14D3433D8AC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908720"/>
            <a:ext cx="5623693" cy="476250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algn="just">
              <a:defRPr/>
            </a:pPr>
            <a:r>
              <a:rPr lang="zh-TW" altLang="en-US" dirty="0" smtClean="0">
                <a:solidFill>
                  <a:srgbClr val="000000"/>
                </a:solidFill>
              </a:rPr>
              <a:t>本文件屬未公開重大資訊，僅供董事會使用，請注意資訊保密不外洩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362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E99B7-9837-4539-8DEC-D877FF1C72F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29533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DFC2-27E3-4E08-81A5-75579B10013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1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78FB1-BD21-4D94-8EA7-15428FA2FA0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3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6DD36-6B6F-444F-A448-3412AA8B302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 txBox="1">
            <a:spLocks noChangeArrowheads="1"/>
          </p:cNvSpPr>
          <p:nvPr userDrawn="1"/>
        </p:nvSpPr>
        <p:spPr bwMode="auto">
          <a:xfrm>
            <a:off x="0" y="908720"/>
            <a:ext cx="562369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16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 algn="just">
              <a:defRPr/>
            </a:pPr>
            <a:r>
              <a:rPr lang="zh-TW" altLang="en-US" smtClean="0">
                <a:solidFill>
                  <a:srgbClr val="000000"/>
                </a:solidFill>
              </a:rPr>
              <a:t>本文件屬未公開重大資訊，僅供董事會使用，請注意資訊保密不外洩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5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C80C0-B0DB-486C-8311-AF88F91C884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541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9D912-FB2B-465C-9FB9-474FF89D363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166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7186-4B02-4282-AB08-7B37EC8C1EC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7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C2C5-BEDB-4D2F-9C8A-CABB51A6B647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A02B8-C52B-41F2-9476-D23EF0479FF0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2736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0508A-B6C5-4A46-86B2-9326BD9EC88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75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31763"/>
            <a:ext cx="2057400" cy="5994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31763"/>
            <a:ext cx="6019800" cy="5994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1C657-AF40-4C00-8B52-6AF8F4F6F0F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4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4A88E-E0F6-41A8-96D2-443ECBD11F8A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860B7-693F-4817-81F8-64110C16B789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6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F46F5-E0EE-4645-B875-99BA24E8B489}" type="datetime1">
              <a:rPr lang="zh-TW" altLang="en-US" smtClean="0"/>
              <a:pPr>
                <a:defRPr/>
              </a:pPr>
              <a:t>2019/12/16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AED63-7AE4-4E39-8474-F2E1A318FFC8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93731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p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0"/>
            <a:ext cx="726916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5693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8659BA-C89D-4C17-A149-4AA1A3DB9168}" type="datetime1">
              <a:rPr lang="zh-TW" altLang="en-US" smtClean="0"/>
              <a:pPr>
                <a:defRPr/>
              </a:pPr>
              <a:t>2019/12/16</a:t>
            </a:fld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F3342CD-F608-4614-A150-9324B769407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2056" name="Picture 7" descr="logo"/>
          <p:cNvPicPr>
            <a:picLocks noChangeAspect="1" noChangeArrowheads="1"/>
          </p:cNvPicPr>
          <p:nvPr/>
        </p:nvPicPr>
        <p:blipFill>
          <a:blip r:embed="rId1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1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292100" y="606425"/>
            <a:ext cx="16525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---Achieve Your Ideas.---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5226050" y="6472238"/>
            <a:ext cx="353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知識  視野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價值  態度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承諾  執行力</a:t>
            </a:r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-25400" y="862013"/>
            <a:ext cx="91948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2" name="Picture 9" descr="pp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logo"/>
          <p:cNvPicPr>
            <a:picLocks noChangeAspect="1" noChangeArrowheads="1"/>
          </p:cNvPicPr>
          <p:nvPr userDrawn="1"/>
        </p:nvPicPr>
        <p:blipFill>
          <a:blip r:embed="rId16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1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 userDrawn="1"/>
        </p:nvSpPr>
        <p:spPr bwMode="auto">
          <a:xfrm>
            <a:off x="-292100" y="606425"/>
            <a:ext cx="16525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---Achieve Your Ideas.---</a:t>
            </a: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5226050" y="6472238"/>
            <a:ext cx="353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知識  視野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價值  態度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承諾  執行力</a:t>
            </a:r>
          </a:p>
        </p:txBody>
      </p:sp>
      <p:sp>
        <p:nvSpPr>
          <p:cNvPr id="16" name="Line 11"/>
          <p:cNvSpPr>
            <a:spLocks noChangeShapeType="1"/>
          </p:cNvSpPr>
          <p:nvPr userDrawn="1"/>
        </p:nvSpPr>
        <p:spPr bwMode="auto">
          <a:xfrm>
            <a:off x="-25400" y="862013"/>
            <a:ext cx="91948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  <p:sldLayoutId id="2147485078" r:id="rId12"/>
    <p:sldLayoutId id="2147485079" r:id="rId1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p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0"/>
            <a:ext cx="726916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5693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C48659BA-C89D-4C17-A149-4AA1A3DB9168}" type="datetime1">
              <a:rPr lang="zh-TW" altLang="en-US"/>
              <a:pPr>
                <a:defRPr/>
              </a:pPr>
              <a:t>2019/12/16</a:t>
            </a:fld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4F3342CD-F608-4614-A150-9324B7694073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3080" name="Picture 7" descr="logo"/>
          <p:cNvPicPr>
            <a:picLocks noChangeAspect="1" noChangeArrowheads="1"/>
          </p:cNvPicPr>
          <p:nvPr/>
        </p:nvPicPr>
        <p:blipFill>
          <a:blip r:embed="rId1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1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292100" y="606425"/>
            <a:ext cx="16525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---Achieve Your Ideas.---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5226050" y="6472238"/>
            <a:ext cx="353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知識  視野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價值  態度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承諾  執行力</a:t>
            </a: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-25400" y="862013"/>
            <a:ext cx="91948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82" r:id="rId2"/>
    <p:sldLayoutId id="2147485083" r:id="rId3"/>
    <p:sldLayoutId id="2147485084" r:id="rId4"/>
    <p:sldLayoutId id="2147485085" r:id="rId5"/>
    <p:sldLayoutId id="2147485086" r:id="rId6"/>
    <p:sldLayoutId id="2147485087" r:id="rId7"/>
    <p:sldLayoutId id="2147485088" r:id="rId8"/>
    <p:sldLayoutId id="2147485089" r:id="rId9"/>
    <p:sldLayoutId id="2147485090" r:id="rId10"/>
    <p:sldLayoutId id="2147485091" r:id="rId11"/>
    <p:sldLayoutId id="2147485092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p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0"/>
            <a:ext cx="726916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5693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69A4D2B0-1C75-42CA-B322-274C327B9483}" type="datetime1">
              <a:rPr lang="en-US"/>
              <a:pPr>
                <a:defRPr/>
              </a:pPr>
              <a:t>12/16/2019</a:t>
            </a:fld>
            <a:endParaRPr lang="en-US" altLang="zh-TW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BBF449C5-1C5C-421D-A43C-3D2CF001E04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10248" name="Picture 7" descr="logo"/>
          <p:cNvPicPr>
            <a:picLocks noChangeAspect="1" noChangeArrowheads="1"/>
          </p:cNvPicPr>
          <p:nvPr/>
        </p:nvPicPr>
        <p:blipFill>
          <a:blip r:embed="rId1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1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-292100" y="606425"/>
            <a:ext cx="16525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---Achieve Your Ideas.---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5226050" y="6472238"/>
            <a:ext cx="353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知識  視野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價值  態度</a:t>
            </a:r>
            <a:r>
              <a:rPr lang="en-US" altLang="zh-TW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承諾  執行力</a:t>
            </a: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-25400" y="862013"/>
            <a:ext cx="91948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  <p:sldLayoutId id="2147485105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131763"/>
            <a:ext cx="65627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028" name="Picture 18" descr="PPT-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5763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DDDE99B7-9837-4539-8DEC-D877FF1C72F1}" type="datetime1">
              <a:rPr lang="en-US" smtClean="0"/>
              <a:pPr>
                <a:defRPr/>
              </a:pPr>
              <a:t>12/16/2019</a:t>
            </a:fld>
            <a:endParaRPr lang="en-US" altLang="zh-TW" dirty="0"/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2763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grpSp>
        <p:nvGrpSpPr>
          <p:cNvPr id="1031" name="Group 26"/>
          <p:cNvGrpSpPr>
            <a:grpSpLocks/>
          </p:cNvGrpSpPr>
          <p:nvPr/>
        </p:nvGrpSpPr>
        <p:grpSpPr bwMode="auto">
          <a:xfrm>
            <a:off x="4932363" y="6397625"/>
            <a:ext cx="4356100" cy="460375"/>
            <a:chOff x="3243" y="4020"/>
            <a:chExt cx="2744" cy="290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3470" y="4156"/>
              <a:ext cx="2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>
                <a:defRPr/>
              </a:pP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Knowledge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  <a:cs typeface="Arial" charset="0"/>
                </a:rPr>
                <a:t>·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Vision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Value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Attitude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Commitment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dirty="0" err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Execution</a:t>
              </a:r>
              <a:endParaRPr lang="en-US" altLang="zh-TW" sz="1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微軟正黑體" pitchFamily="34" charset="-12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3243" y="4020"/>
              <a:ext cx="27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知識  視野</a:t>
              </a:r>
              <a:r>
                <a:rPr lang="en-US" altLang="zh-TW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價值  態度</a:t>
              </a:r>
              <a:r>
                <a:rPr lang="en-US" altLang="zh-TW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sz="1600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承諾  執行力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34925" y="650875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E2A0C882-13CB-49E8-A470-2258C61C285F}" type="slidenum">
              <a:rPr lang="en-US" altLang="zh-TW" sz="1400" b="1" smtClean="0"/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/>
          </a:p>
        </p:txBody>
      </p:sp>
      <p:sp>
        <p:nvSpPr>
          <p:cNvPr id="1033" name="Line 30"/>
          <p:cNvSpPr>
            <a:spLocks noChangeShapeType="1"/>
          </p:cNvSpPr>
          <p:nvPr/>
        </p:nvSpPr>
        <p:spPr bwMode="auto">
          <a:xfrm flipV="1">
            <a:off x="396875" y="6669088"/>
            <a:ext cx="8602663" cy="1587"/>
          </a:xfrm>
          <a:prstGeom prst="line">
            <a:avLst/>
          </a:prstGeom>
          <a:noFill/>
          <a:ln w="9525">
            <a:solidFill>
              <a:srgbClr val="333333"/>
            </a:solidFill>
            <a:prstDash val="sysDot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2" name="Picture 9" descr="p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logo"/>
          <p:cNvPicPr>
            <a:picLocks noChangeAspect="1" noChangeArrowheads="1"/>
          </p:cNvPicPr>
          <p:nvPr/>
        </p:nvPicPr>
        <p:blipFill>
          <a:blip r:embed="rId15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1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-292100" y="606425"/>
            <a:ext cx="165258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7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---Achieve Your Ideas.---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226050" y="6472238"/>
            <a:ext cx="3536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知識  視野</a:t>
            </a:r>
            <a:r>
              <a:rPr lang="en-US" altLang="zh-TW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價值  態度</a:t>
            </a:r>
            <a:r>
              <a:rPr lang="en-US" altLang="zh-TW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‧</a:t>
            </a:r>
            <a:r>
              <a:rPr lang="zh-TW" alt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華康超明體" pitchFamily="49" charset="-120"/>
              </a:rPr>
              <a:t>承諾  執行力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-25400" y="862013"/>
            <a:ext cx="9194800" cy="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131763"/>
            <a:ext cx="65627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028" name="Picture 18" descr="PPT-0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5763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DE8BBC53-E8A2-42C4-86FF-47DFF922EB12}" type="datetime1">
              <a:rPr lang="zh-TW" altLang="en-US" b="1" smtClean="0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2019/12/16</a:t>
            </a:fld>
            <a:endParaRPr lang="en-US" altLang="zh-TW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2763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 b="1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031" name="Group 26"/>
          <p:cNvGrpSpPr>
            <a:grpSpLocks/>
          </p:cNvGrpSpPr>
          <p:nvPr/>
        </p:nvGrpSpPr>
        <p:grpSpPr bwMode="auto">
          <a:xfrm>
            <a:off x="4932363" y="6397625"/>
            <a:ext cx="4356100" cy="460375"/>
            <a:chOff x="3243" y="4020"/>
            <a:chExt cx="2744" cy="290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3470" y="4156"/>
              <a:ext cx="2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>
                <a:defRPr/>
              </a:pP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Knowledge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  <a:cs typeface="Arial" charset="0"/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Vision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Value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Attitude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Commitment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Execution</a:t>
              </a: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3243" y="4020"/>
              <a:ext cx="27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知識  視野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價值  態度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微軟正黑體" pitchFamily="34" charset="-120"/>
                </a:rPr>
                <a:t>承諾  執行力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34925" y="650875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501AE323-26E0-45FE-976F-64EB072C30B7}" type="slidenum">
              <a:rPr lang="en-US" altLang="zh-TW" sz="1400" b="1" smtClean="0">
                <a:solidFill>
                  <a:srgbClr val="000000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>
              <a:solidFill>
                <a:srgbClr val="000000"/>
              </a:solidFill>
            </a:endParaRPr>
          </a:p>
        </p:txBody>
      </p:sp>
      <p:sp>
        <p:nvSpPr>
          <p:cNvPr id="1033" name="Line 30"/>
          <p:cNvSpPr>
            <a:spLocks noChangeShapeType="1"/>
          </p:cNvSpPr>
          <p:nvPr/>
        </p:nvSpPr>
        <p:spPr bwMode="auto">
          <a:xfrm flipV="1">
            <a:off x="396875" y="6669088"/>
            <a:ext cx="8602663" cy="1587"/>
          </a:xfrm>
          <a:prstGeom prst="line">
            <a:avLst/>
          </a:prstGeom>
          <a:noFill/>
          <a:ln w="9525">
            <a:solidFill>
              <a:srgbClr val="333333"/>
            </a:solidFill>
            <a:prstDash val="sysDot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2400" b="1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6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3" r:id="rId1"/>
    <p:sldLayoutId id="2147485144" r:id="rId2"/>
    <p:sldLayoutId id="2147485145" r:id="rId3"/>
    <p:sldLayoutId id="2147485146" r:id="rId4"/>
    <p:sldLayoutId id="2147485147" r:id="rId5"/>
    <p:sldLayoutId id="2147485148" r:id="rId6"/>
    <p:sldLayoutId id="2147485149" r:id="rId7"/>
    <p:sldLayoutId id="2147485150" r:id="rId8"/>
    <p:sldLayoutId id="2147485151" r:id="rId9"/>
    <p:sldLayoutId id="2147485152" r:id="rId10"/>
    <p:sldLayoutId id="2147485153" r:id="rId11"/>
    <p:sldLayoutId id="2147485154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131763"/>
            <a:ext cx="65627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pic>
        <p:nvPicPr>
          <p:cNvPr id="1028" name="Picture 18" descr="PPT-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5763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69A4D2B0-1C75-42CA-B322-274C327B948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12/16/2019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52763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grpSp>
        <p:nvGrpSpPr>
          <p:cNvPr id="1031" name="Group 26"/>
          <p:cNvGrpSpPr>
            <a:grpSpLocks/>
          </p:cNvGrpSpPr>
          <p:nvPr/>
        </p:nvGrpSpPr>
        <p:grpSpPr bwMode="auto">
          <a:xfrm>
            <a:off x="4932363" y="6397625"/>
            <a:ext cx="4356100" cy="460375"/>
            <a:chOff x="3243" y="4020"/>
            <a:chExt cx="2744" cy="290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3470" y="4156"/>
              <a:ext cx="230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>
                <a:defRPr/>
              </a:pP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Knowledge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  <a:cs typeface="Arial" charset="0"/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Vision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Value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Attitude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Commitment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·</a:t>
              </a:r>
              <a:r>
                <a:rPr lang="en-US" altLang="zh-TW" sz="1000" b="1" smtClean="0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Execution</a:t>
              </a: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3243" y="4020"/>
              <a:ext cx="27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知識  視野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價值  態度</a:t>
              </a:r>
              <a:r>
                <a:rPr lang="en-US" altLang="zh-TW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‧</a:t>
              </a:r>
              <a:r>
                <a:rPr lang="zh-TW" altLang="en-US" b="1">
                  <a:solidFill>
                    <a:srgbClr val="3333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ea typeface="微軟正黑體" pitchFamily="34" charset="-120"/>
                </a:rPr>
                <a:t>承諾  執行力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34925" y="6508750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79E2A267-6792-4B4A-93AF-D0281C771161}" type="slidenum">
              <a:rPr lang="en-US" altLang="zh-TW" sz="1400" b="1" smtClean="0">
                <a:solidFill>
                  <a:srgbClr val="000000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400" b="1" smtClean="0">
              <a:solidFill>
                <a:srgbClr val="000000"/>
              </a:solidFill>
            </a:endParaRPr>
          </a:p>
        </p:txBody>
      </p:sp>
      <p:sp>
        <p:nvSpPr>
          <p:cNvPr id="1033" name="Line 30"/>
          <p:cNvSpPr>
            <a:spLocks noChangeShapeType="1"/>
          </p:cNvSpPr>
          <p:nvPr/>
        </p:nvSpPr>
        <p:spPr bwMode="auto">
          <a:xfrm flipV="1">
            <a:off x="396875" y="6669088"/>
            <a:ext cx="8602663" cy="1587"/>
          </a:xfrm>
          <a:prstGeom prst="line">
            <a:avLst/>
          </a:prstGeom>
          <a:noFill/>
          <a:ln w="9525">
            <a:solidFill>
              <a:srgbClr val="333333"/>
            </a:solidFill>
            <a:prstDash val="sysDot"/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5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esconn.com/" TargetMode="Externa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64526" y="2898948"/>
            <a:ext cx="6804248" cy="9233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altLang="zh-TW" sz="5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37015" y="2037174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民國</a:t>
            </a:r>
            <a:r>
              <a:rPr lang="en-US" altLang="zh-TW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年</a:t>
            </a:r>
            <a:endParaRPr lang="en-US" altLang="zh-TW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標楷體" pitchFamily="65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企業社會責任執行情形報告</a:t>
            </a:r>
            <a:endParaRPr lang="zh-TW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66650" y="4576820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Nov 7, 2019</a:t>
            </a:r>
            <a:endParaRPr lang="zh-TW" altLang="en-US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4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39552" y="1107321"/>
            <a:ext cx="82809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拾</a:t>
            </a:r>
            <a:r>
              <a:rPr lang="zh-TW" altLang="en-US" sz="2000" b="1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福</a:t>
            </a:r>
            <a:r>
              <a:rPr lang="zh-TW" altLang="en-US" sz="2000" b="1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隊</a:t>
            </a:r>
            <a:endParaRPr lang="en-US" altLang="zh-TW" sz="2000" b="1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　　宏致拾福團隊以「里仁為美，守望相助，善盡企業社會責任」為目標，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持續　　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　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　推動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「拾福活動」。我們不分年齡、階層、背景，不畏髒亂、低頭彎腰撿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垃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　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　圾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、掃街道、做資源回收，為地球環境付出心力，期望幫助台灣這片土地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成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　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　為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淨土、垃圾成為黃金、黃金變為愛心。</a:t>
            </a:r>
            <a:endParaRPr lang="en-US" altLang="zh-TW" sz="1800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社會公益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pic>
        <p:nvPicPr>
          <p:cNvPr id="10" name="Picture 2" descr="E:\Desktop\S__37847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84984"/>
            <a:ext cx="2295034" cy="3061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192.168.0.2\Project\宏致拾福隊(總務採購部)\20190831\許副理拍攝\DSC02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6" y="2833106"/>
            <a:ext cx="5525743" cy="367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2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3528" y="1052736"/>
            <a:ext cx="842493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CSR X USR </a:t>
            </a:r>
          </a:p>
          <a:p>
            <a:r>
              <a:rPr lang="zh-TW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宏</a:t>
            </a:r>
            <a:r>
              <a:rPr lang="zh-TW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致電子與中原大學攜手合作，結合企業責任的</a:t>
            </a:r>
            <a:r>
              <a:rPr lang="en-US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CSR</a:t>
            </a:r>
            <a:r>
              <a:rPr lang="zh-TW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與大專學院的</a:t>
            </a:r>
            <a:r>
              <a:rPr lang="en-US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USR </a:t>
            </a:r>
            <a:r>
              <a:rPr lang="zh-TW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，舉辦「</a:t>
            </a:r>
            <a:r>
              <a:rPr lang="zh-TW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第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二</a:t>
            </a:r>
            <a:r>
              <a:rPr lang="zh-TW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屆</a:t>
            </a:r>
            <a:r>
              <a:rPr lang="zh-TW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宏致電子公益實踐計畫」。</a:t>
            </a:r>
          </a:p>
          <a:p>
            <a:pPr marL="542925">
              <a:spcBef>
                <a:spcPts val="300"/>
              </a:spcBef>
            </a:pPr>
            <a:r>
              <a:rPr lang="zh-TW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鼓勵投入公益的青年人，未來這些圓夢種子，可以成為改變社會的大力量</a:t>
            </a:r>
            <a:r>
              <a:rPr lang="en-US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~~</a:t>
            </a:r>
            <a:endParaRPr lang="zh-TW" altLang="zh-TW" sz="1800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 marL="542925">
              <a:spcBef>
                <a:spcPts val="300"/>
              </a:spcBef>
            </a:pPr>
            <a:r>
              <a:rPr lang="zh-TW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也希望宏致</a:t>
            </a:r>
            <a:r>
              <a:rPr lang="zh-TW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同仁一起</a:t>
            </a:r>
            <a:r>
              <a:rPr lang="zh-TW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實踐公益，真正達成「與宏致一同做好事」，為台灣種下一顆顆美好的種子</a:t>
            </a:r>
            <a:r>
              <a:rPr lang="en-US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!!</a:t>
            </a:r>
            <a:endParaRPr lang="zh-TW" altLang="zh-TW" sz="1800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社會公益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0" b="24908"/>
          <a:stretch/>
        </p:blipFill>
        <p:spPr>
          <a:xfrm>
            <a:off x="320446" y="3913768"/>
            <a:ext cx="5910819" cy="268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3" b="8535"/>
          <a:stretch/>
        </p:blipFill>
        <p:spPr>
          <a:xfrm>
            <a:off x="4535996" y="2636912"/>
            <a:ext cx="4176464" cy="2165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52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23528" y="1052736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以傑出員工名義捐贈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三台行動圖書車分別給台東縣三個鄉鎮，縮短偏遠圖書資源的差距，此亦為宏致電子投身公益的具體實踐。</a:t>
            </a:r>
            <a:endParaRPr lang="zh-TW" altLang="zh-TW" sz="1800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社會公益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49080"/>
            <a:ext cx="4421090" cy="237626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94" y="1628801"/>
            <a:ext cx="3651870" cy="491843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9067"/>
            <a:ext cx="4421090" cy="24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3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社會公益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5536" y="112474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00"/>
                </a:solidFill>
                <a:latin typeface="標楷體"/>
                <a:ea typeface="標楷體"/>
              </a:rPr>
              <a:t>2018/12/22 </a:t>
            </a:r>
            <a:r>
              <a:rPr lang="zh-TW" altLang="en-US" sz="2800" dirty="0">
                <a:solidFill>
                  <a:srgbClr val="000000"/>
                </a:solidFill>
                <a:latin typeface="標楷體"/>
                <a:ea typeface="標楷體"/>
              </a:rPr>
              <a:t>懷德風箏</a:t>
            </a:r>
            <a:r>
              <a:rPr lang="zh-TW" altLang="en-US" sz="2800" dirty="0" smtClean="0">
                <a:solidFill>
                  <a:srgbClr val="000000"/>
                </a:solidFill>
                <a:latin typeface="標楷體"/>
                <a:ea typeface="標楷體"/>
              </a:rPr>
              <a:t>育幼院</a:t>
            </a:r>
            <a:r>
              <a:rPr lang="en-US" altLang="zh-TW" sz="2800" dirty="0" smtClean="0">
                <a:solidFill>
                  <a:srgbClr val="000000"/>
                </a:solidFill>
                <a:latin typeface="標楷體"/>
                <a:ea typeface="標楷體"/>
              </a:rPr>
              <a:t>-</a:t>
            </a:r>
            <a:r>
              <a:rPr lang="zh-TW" altLang="en-US" sz="2800" dirty="0" smtClean="0">
                <a:solidFill>
                  <a:srgbClr val="000000"/>
                </a:solidFill>
                <a:latin typeface="標楷體"/>
                <a:ea typeface="標楷體"/>
              </a:rPr>
              <a:t>聖誕禮物活動</a:t>
            </a:r>
            <a:endParaRPr lang="zh-TW" altLang="en-US" sz="2800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pic>
        <p:nvPicPr>
          <p:cNvPr id="1026" name="Picture 2" descr="\\192.168.0.2\管理中心\管理處\人力資源部\6.員工關係\20181222育幼院\DSC0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844824"/>
            <a:ext cx="4320480" cy="28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60313"/>
            <a:ext cx="2918421" cy="301859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311168"/>
            <a:ext cx="3475910" cy="23581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60" y="4941168"/>
            <a:ext cx="2700300" cy="16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社會公益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95536" y="1124744"/>
            <a:ext cx="7055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00"/>
                </a:solidFill>
                <a:latin typeface="標楷體"/>
                <a:ea typeface="標楷體"/>
              </a:rPr>
              <a:t>2019/09/01</a:t>
            </a:r>
            <a:r>
              <a:rPr lang="zh-TW" altLang="en-US" sz="2800" dirty="0">
                <a:solidFill>
                  <a:srgbClr val="000000"/>
                </a:solidFill>
                <a:latin typeface="標楷體"/>
                <a:ea typeface="標楷體"/>
              </a:rPr>
              <a:t>弘化</a:t>
            </a:r>
            <a:r>
              <a:rPr lang="zh-TW" altLang="en-US" sz="2800" dirty="0" smtClean="0">
                <a:solidFill>
                  <a:srgbClr val="000000"/>
                </a:solidFill>
                <a:latin typeface="標楷體"/>
                <a:ea typeface="標楷體"/>
              </a:rPr>
              <a:t>育幼院</a:t>
            </a:r>
            <a:r>
              <a:rPr lang="en-US" altLang="zh-TW" sz="2800" dirty="0" smtClean="0">
                <a:solidFill>
                  <a:srgbClr val="000000"/>
                </a:solidFill>
                <a:latin typeface="標楷體"/>
                <a:ea typeface="標楷體"/>
              </a:rPr>
              <a:t>-</a:t>
            </a:r>
            <a:r>
              <a:rPr lang="zh-TW" altLang="en-US" sz="2800" dirty="0" smtClean="0">
                <a:solidFill>
                  <a:srgbClr val="000000"/>
                </a:solidFill>
                <a:latin typeface="標楷體"/>
                <a:ea typeface="標楷體"/>
              </a:rPr>
              <a:t>野望影展播放活動</a:t>
            </a:r>
            <a:endParaRPr lang="zh-TW" altLang="en-US" sz="2800" dirty="0">
              <a:solidFill>
                <a:srgbClr val="000000"/>
              </a:solidFill>
              <a:latin typeface="標楷體"/>
              <a:ea typeface="標楷體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10150" r="-50" b="6468"/>
          <a:stretch/>
        </p:blipFill>
        <p:spPr>
          <a:xfrm>
            <a:off x="394886" y="3685722"/>
            <a:ext cx="4393137" cy="2743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11089" r="7885"/>
          <a:stretch/>
        </p:blipFill>
        <p:spPr>
          <a:xfrm>
            <a:off x="2230479" y="1772816"/>
            <a:ext cx="3379592" cy="25356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-525" r="7293" b="-1"/>
          <a:stretch/>
        </p:blipFill>
        <p:spPr>
          <a:xfrm>
            <a:off x="5488493" y="1887918"/>
            <a:ext cx="3354224" cy="442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81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PPT-01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445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1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779942" y="1412776"/>
            <a:ext cx="509631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zh-TW" altLang="en-US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  落實公司治理</a:t>
            </a:r>
            <a:endParaRPr lang="en-US" altLang="zh-TW" sz="3600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/>
              <a:ea typeface="標楷體"/>
            </a:endParaRP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en-US" altLang="zh-TW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  </a:t>
            </a:r>
            <a:r>
              <a:rPr lang="zh-TW" altLang="en-US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堅持企業承諾</a:t>
            </a:r>
            <a:endParaRPr lang="en-US" altLang="zh-TW" sz="3600" cap="all" dirty="0" smtClean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/>
              <a:ea typeface="標楷體"/>
            </a:endParaRP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zh-TW" altLang="en-US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  環境永續發展</a:t>
            </a:r>
            <a:endParaRPr lang="en-US" altLang="zh-TW" sz="3600" cap="all" dirty="0" smtClean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/>
              <a:ea typeface="標楷體"/>
            </a:endParaRP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en-US" altLang="zh-TW" sz="36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 </a:t>
            </a:r>
            <a:r>
              <a:rPr lang="en-US" altLang="zh-TW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 </a:t>
            </a:r>
            <a:r>
              <a:rPr lang="zh-TW" altLang="en-US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員工福利</a:t>
            </a:r>
            <a:endParaRPr lang="en-US" altLang="zh-TW" sz="3600" cap="all" dirty="0" smtClean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/>
              <a:ea typeface="標楷體"/>
            </a:endParaRPr>
          </a:p>
          <a:p>
            <a:pPr>
              <a:spcBef>
                <a:spcPts val="3000"/>
              </a:spcBef>
              <a:buFont typeface="Wingdings" pitchFamily="2" charset="2"/>
              <a:buChar char="Ø"/>
            </a:pPr>
            <a:r>
              <a:rPr lang="en-US" altLang="zh-TW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  </a:t>
            </a:r>
            <a:r>
              <a:rPr lang="zh-TW" altLang="en-US" sz="36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標楷體"/>
                <a:ea typeface="標楷體"/>
              </a:rPr>
              <a:t>社會公益</a:t>
            </a:r>
            <a:endParaRPr lang="zh-TW" altLang="en-US" sz="3600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標楷體"/>
              <a:ea typeface="標楷體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987824" y="35802"/>
            <a:ext cx="6156176" cy="58488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3500" kern="0" dirty="0">
                <a:solidFill>
                  <a:srgbClr val="FFFF00"/>
                </a:solidFill>
                <a:latin typeface="Arial"/>
                <a:ea typeface="標楷體"/>
              </a:rPr>
              <a:t>企業社</a:t>
            </a:r>
            <a:r>
              <a:rPr lang="zh-TW" altLang="en-US" sz="3500" kern="0" dirty="0" smtClean="0">
                <a:solidFill>
                  <a:srgbClr val="FFFF00"/>
                </a:solidFill>
                <a:latin typeface="Arial"/>
                <a:ea typeface="標楷體"/>
              </a:rPr>
              <a:t>會責任推</a:t>
            </a:r>
            <a:r>
              <a:rPr lang="zh-TW" altLang="en-US" sz="3500" kern="0" dirty="0">
                <a:solidFill>
                  <a:srgbClr val="FFFF00"/>
                </a:solidFill>
                <a:latin typeface="Arial"/>
                <a:ea typeface="標楷體"/>
              </a:rPr>
              <a:t>動與實行措施</a:t>
            </a:r>
          </a:p>
        </p:txBody>
      </p:sp>
    </p:spTree>
    <p:extLst>
      <p:ext uri="{BB962C8B-B14F-4D97-AF65-F5344CB8AC3E}">
        <p14:creationId xmlns:p14="http://schemas.microsoft.com/office/powerpoint/2010/main" val="16628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落實公司治理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9552" y="1046341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一、定期召開董事會</a:t>
            </a:r>
            <a:endParaRPr lang="en-US" altLang="zh-TW" sz="20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二、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設立內控內</a:t>
            </a:r>
            <a:r>
              <a:rPr lang="zh-TW" altLang="zh-TW" sz="2000" b="1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稽專責單位</a:t>
            </a:r>
            <a:endParaRPr lang="en-US" altLang="zh-TW" sz="20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依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照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風險評估結果訂定年度稽核計劃，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每月依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計畫執行</a:t>
            </a:r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三、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定期揭露與員工、股東、顧客等利益關係人相關的資訊</a:t>
            </a:r>
            <a:endParaRPr lang="en-US" altLang="zh-TW" sz="20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1.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向員工說明並公布各項福利措施</a:t>
            </a: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2.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向員工說明並公布申訴或檢舉辦法</a:t>
            </a: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3.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定期公布公司財務資訊</a:t>
            </a:r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4.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公布董事會決議事項</a:t>
            </a: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5.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提供顧客清楚且正確的產品、服務資訊</a:t>
            </a: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6.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於公司網站設置利害關係人專區，以瞭解並回應利害關係人所關切之重要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  <a:p>
            <a:pPr lvl="1">
              <a:spcBef>
                <a:spcPts val="6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企業社會責任議題</a:t>
            </a:r>
          </a:p>
          <a:p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</a:p>
          <a:p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四、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官網設有</a:t>
            </a:r>
            <a:r>
              <a:rPr lang="en-US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CSR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專區</a:t>
            </a:r>
            <a:endParaRPr lang="en-US" altLang="zh-TW" sz="20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457200"/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CSR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專區網址：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  <a:hlinkClick r:id="rId2"/>
              </a:rPr>
              <a:t>www.acesconn.com/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投資人關係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公司治理</a:t>
            </a:r>
            <a:endParaRPr lang="zh-TW" altLang="en-US" sz="200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3528" y="980728"/>
            <a:ext cx="828092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en-US" altLang="zh-TW" sz="1000" b="1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2000" b="1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一、良好的溝通管道</a:t>
            </a:r>
          </a:p>
          <a:p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  1.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公司內網員工意見箱與總經理信箱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  2.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實體意見信箱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  </a:t>
            </a:r>
          </a:p>
          <a:p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2000" b="1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二、重視</a:t>
            </a:r>
            <a:r>
              <a:rPr lang="zh-TW" altLang="en-US" sz="2000" b="1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性別平等</a:t>
            </a:r>
            <a:endParaRPr lang="en-US" altLang="zh-TW" sz="2000" b="1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zh-TW" altLang="en-US" sz="20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宏致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電子</a:t>
            </a:r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2019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年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員工男女性別佔比分別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為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en-US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男性</a:t>
            </a:r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55%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，女性</a:t>
            </a:r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45%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，顯示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宏致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電子重視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en-US" altLang="zh-TW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男女平等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並提供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性別友善</a:t>
            </a:r>
            <a:r>
              <a:rPr lang="zh-TW" altLang="en-US" sz="18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環境</a:t>
            </a:r>
            <a:r>
              <a:rPr lang="zh-TW" altLang="en-US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。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endParaRPr lang="en-US" altLang="zh-TW" sz="2000" b="1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三、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員工持股信託</a:t>
            </a:r>
            <a:endParaRPr lang="en-US" altLang="zh-TW" sz="20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 1.</a:t>
            </a:r>
            <a:r>
              <a:rPr lang="zh-TW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年中紅利信託</a:t>
            </a:r>
            <a:endParaRPr lang="en-US" altLang="zh-TW" sz="18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r>
              <a:rPr lang="en-US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          2.</a:t>
            </a:r>
            <a:r>
              <a:rPr lang="zh-TW" altLang="zh-TW" sz="18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每月薪資信託</a:t>
            </a:r>
            <a:endParaRPr lang="zh-TW" altLang="en-US" sz="2000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堅持企業承諾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89" y="1196752"/>
            <a:ext cx="2770183" cy="23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17451" r="3831"/>
          <a:stretch/>
        </p:blipFill>
        <p:spPr>
          <a:xfrm>
            <a:off x="3367332" y="1829266"/>
            <a:ext cx="1453266" cy="1815758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 rot="1643694">
            <a:off x="6485067" y="2872133"/>
            <a:ext cx="357944" cy="452203"/>
          </a:xfrm>
          <a:prstGeom prst="downArrow">
            <a:avLst>
              <a:gd name="adj1" fmla="val 50000"/>
              <a:gd name="adj2" fmla="val 670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FFFF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56499"/>
            <a:ext cx="1055086" cy="29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5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8445" y="1196752"/>
            <a:ext cx="352839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000" b="1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四、聘僱在</a:t>
            </a:r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地人才</a:t>
            </a:r>
            <a:endParaRPr lang="en-US" altLang="zh-TW" sz="20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42925">
              <a:spcBef>
                <a:spcPts val="0"/>
              </a:spcBef>
              <a:tabLst>
                <a:tab pos="542925" algn="l"/>
              </a:tabLst>
            </a:pP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宏致電子深</a:t>
            </a:r>
            <a:r>
              <a:rPr lang="zh-TW" altLang="en-US" sz="1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根台灣聘僱在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地人才，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年聘僱台灣人 數佔全公司人數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85.2%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，積極為台灣創造就業機會，並提供一個能發揮所長</a:t>
            </a:r>
            <a:r>
              <a:rPr lang="zh-TW" altLang="en-US" sz="1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的舞台</a:t>
            </a:r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altLang="zh-TW" sz="180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altLang="zh-TW" sz="180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endParaRPr lang="en-US" altLang="zh-TW" sz="180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五、完整的教育訓練課程</a:t>
            </a:r>
            <a:endParaRPr lang="en-US" altLang="zh-TW" sz="20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   截至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09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   內訓合計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51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堂課程</a:t>
            </a:r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   外訓合計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102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堂課程   </a:t>
            </a:r>
            <a:r>
              <a:rPr lang="zh-TW" altLang="en-US" sz="20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endParaRPr lang="en-US" altLang="zh-TW" sz="20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堅持企業承諾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150499"/>
            <a:ext cx="4471329" cy="270104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93" y="3842044"/>
            <a:ext cx="2905659" cy="234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83" y="3861048"/>
            <a:ext cx="3096768" cy="232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5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企業社會責任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520" y="980728"/>
            <a:ext cx="8610848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000"/>
              </a:lnSpc>
            </a:pPr>
            <a:r>
              <a:rPr lang="zh-TW" altLang="en-US" sz="24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宏致</a:t>
            </a:r>
            <a:r>
              <a:rPr lang="zh-TW" altLang="en-US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電子持續實踐社會公益參與，積極展現企業社會責任。</a:t>
            </a:r>
            <a:endParaRPr lang="en-US" altLang="zh-TW" sz="2400" dirty="0" smtClean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</a:pPr>
            <a:r>
              <a:rPr lang="zh-TW" altLang="en-US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自</a:t>
            </a:r>
            <a:r>
              <a:rPr lang="en-US" altLang="zh-TW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2018</a:t>
            </a:r>
            <a:r>
              <a:rPr lang="zh-TW" altLang="en-US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年</a:t>
            </a:r>
            <a:r>
              <a:rPr lang="en-US" altLang="zh-TW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5</a:t>
            </a:r>
            <a:r>
              <a:rPr lang="zh-TW" altLang="en-US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月起，宏致電子正式導入</a:t>
            </a:r>
            <a:r>
              <a:rPr lang="en-US" altLang="zh-TW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RBA</a:t>
            </a:r>
            <a:r>
              <a:rPr lang="zh-TW" altLang="en-US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體制</a:t>
            </a:r>
            <a:r>
              <a:rPr lang="en-US" altLang="zh-TW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(</a:t>
            </a:r>
            <a:r>
              <a:rPr lang="zh-TW" altLang="en-US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*註</a:t>
            </a:r>
            <a:r>
              <a:rPr lang="en-US" altLang="zh-TW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1)</a:t>
            </a:r>
            <a:r>
              <a:rPr lang="zh-TW" altLang="en-US" sz="24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，致力於將企業社會責任落實於勞工與工作環境中，營造富有人權與尊嚴且健康、安全與衛生的友善職場環境。</a:t>
            </a:r>
            <a:endParaRPr lang="zh-TW" altLang="en-US" sz="2400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6696" y="5807005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*註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1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：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RBA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（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Responsible 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Business 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Alliance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，責任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商業聯盟行為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準則）被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視為全球電子產品供應鏈的人權、環境與道德的行為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規範標準。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RBA 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責任商業聯盟行為準則包含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5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大範疇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：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1.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勞工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（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labor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）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2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. 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健康與安全（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Health &amp; Safety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）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3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. 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環境（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Environmental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）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4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. 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倫理規範（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Ethics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）</a:t>
            </a:r>
            <a:r>
              <a:rPr lang="en-US" altLang="zh-TW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5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. </a:t>
            </a:r>
            <a:r>
              <a:rPr lang="zh-TW" altLang="en-US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管理系統（</a:t>
            </a:r>
            <a:r>
              <a:rPr lang="en-US" altLang="zh-TW" sz="1200" dirty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Management System</a:t>
            </a:r>
            <a:r>
              <a:rPr lang="zh-TW" altLang="en-US" sz="1200" dirty="0" smtClean="0">
                <a:solidFill>
                  <a:srgbClr val="000000"/>
                </a:solidFill>
                <a:ea typeface="標楷體"/>
                <a:cs typeface="Times New Roman" panose="02020603050405020304" pitchFamily="18" charset="0"/>
              </a:rPr>
              <a:t>）</a:t>
            </a:r>
            <a:endParaRPr lang="zh-TW" altLang="en-US" sz="1200" dirty="0">
              <a:solidFill>
                <a:srgbClr val="000000"/>
              </a:solidFill>
              <a:ea typeface="標楷體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969823"/>
              </p:ext>
            </p:extLst>
          </p:nvPr>
        </p:nvGraphicFramePr>
        <p:xfrm>
          <a:off x="308470" y="2671936"/>
          <a:ext cx="8584011" cy="2989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883">
                  <a:extLst>
                    <a:ext uri="{9D8B030D-6E8A-4147-A177-3AD203B41FA5}">
                      <a16:colId xmlns:a16="http://schemas.microsoft.com/office/drawing/2014/main" xmlns="" val="3235768710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75854395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1144584692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3955930242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356663661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3478013725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1989324783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4177952910"/>
                    </a:ext>
                  </a:extLst>
                </a:gridCol>
                <a:gridCol w="978266">
                  <a:extLst>
                    <a:ext uri="{9D8B030D-6E8A-4147-A177-3AD203B41FA5}">
                      <a16:colId xmlns:a16="http://schemas.microsoft.com/office/drawing/2014/main" xmlns="" val="1300534482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公司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前期評估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RBA-ONLINE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導入</a:t>
                      </a: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(SAQ)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RBA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程序文件建置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政策制度公告與宣導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9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RBA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內部稽核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9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VAP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申請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VAP</a:t>
                      </a:r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稽核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solidFill>
                            <a:schemeClr val="tx1"/>
                          </a:solidFill>
                          <a:latin typeface="+mn-lt"/>
                          <a:ea typeface="微軟正黑體" panose="020B0604030504040204" pitchFamily="34" charset="-120"/>
                        </a:rPr>
                        <a:t>稽核結果公佈</a:t>
                      </a:r>
                      <a:endParaRPr lang="zh-TW" altLang="en-US" sz="1400" dirty="0">
                        <a:solidFill>
                          <a:schemeClr val="tx1"/>
                        </a:solidFill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58878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+mn-lt"/>
                          <a:ea typeface="微軟正黑體" panose="020B0604030504040204" pitchFamily="34" charset="-120"/>
                        </a:rPr>
                        <a:t>(TW)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9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2018.11</a:t>
                      </a:r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2019.1.1~1.2</a:t>
                      </a:r>
                    </a:p>
                    <a:p>
                      <a:pPr algn="ctr"/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2019.9.27</a:t>
                      </a:r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進行複核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178524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+mn-lt"/>
                          <a:ea typeface="微軟正黑體" panose="020B0604030504040204" pitchFamily="34" charset="-120"/>
                        </a:rPr>
                        <a:t>(KS)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9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2019.06</a:t>
                      </a:r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2019.06.18~6.20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已完成</a:t>
                      </a:r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latin typeface="+mn-lt"/>
                          <a:ea typeface="微軟正黑體" panose="020B0604030504040204" pitchFamily="34" charset="-120"/>
                        </a:rPr>
                        <a:t>(DG)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9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微軟正黑體" panose="020B0604030504040204" pitchFamily="34" charset="-120"/>
                          <a:cs typeface="+mn-cs"/>
                        </a:rPr>
                        <a:t>完成</a:t>
                      </a:r>
                      <a:endParaRPr kumimoji="0" lang="zh-TW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2019.10</a:t>
                      </a:r>
                    </a:p>
                    <a:p>
                      <a:pPr algn="ctr"/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完成</a:t>
                      </a:r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預計</a:t>
                      </a:r>
                      <a:r>
                        <a:rPr lang="en-US" altLang="zh-TW" sz="1400" b="1" dirty="0" smtClean="0">
                          <a:latin typeface="+mn-lt"/>
                          <a:ea typeface="微軟正黑體" panose="020B0604030504040204" pitchFamily="34" charset="-120"/>
                        </a:rPr>
                        <a:t>2019.11.25~11.26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7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99592" y="1208946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一、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通過</a:t>
            </a:r>
            <a:r>
              <a:rPr lang="en-US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ISO 14001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環境管理</a:t>
            </a:r>
            <a:r>
              <a:rPr lang="zh-TW" altLang="zh-TW" sz="2000" b="1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系統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驗證</a:t>
            </a:r>
            <a:endParaRPr lang="en-US" altLang="zh-TW" sz="20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環境永續發展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2"/>
            <a:ext cx="2923708" cy="3798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4968044" y="1208946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二、</a:t>
            </a:r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通過</a:t>
            </a:r>
            <a:r>
              <a:rPr lang="en-US" altLang="zh-TW" sz="2000" b="1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OHSAS </a:t>
            </a:r>
            <a:r>
              <a:rPr lang="en-US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18001</a:t>
            </a:r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職業</a:t>
            </a:r>
            <a:r>
              <a:rPr lang="zh-TW" altLang="en-US" sz="2000" b="1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安全衛生管理系統</a:t>
            </a:r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認證</a:t>
            </a:r>
            <a:r>
              <a:rPr lang="zh-TW" altLang="en-US" sz="20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  </a:t>
            </a:r>
            <a:endParaRPr lang="en-US" altLang="zh-TW" sz="2000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93" y="2188946"/>
            <a:ext cx="2898859" cy="38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1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環境永續發展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12286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b="1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、執行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環保</a:t>
            </a:r>
            <a:r>
              <a:rPr lang="en-US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4R</a:t>
            </a:r>
            <a:r>
              <a:rPr lang="zh-TW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原則</a:t>
            </a:r>
            <a:r>
              <a:rPr lang="zh-TW" altLang="en-US" sz="12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　　</a:t>
            </a:r>
            <a:endParaRPr lang="en-US" altLang="zh-TW" sz="120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218827017"/>
              </p:ext>
            </p:extLst>
          </p:nvPr>
        </p:nvGraphicFramePr>
        <p:xfrm>
          <a:off x="107504" y="2132856"/>
          <a:ext cx="460851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矩形 6"/>
          <p:cNvSpPr/>
          <p:nvPr/>
        </p:nvSpPr>
        <p:spPr>
          <a:xfrm>
            <a:off x="4355976" y="1074802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四、辦公區域及工作現場持續更換節能</a:t>
            </a:r>
            <a:r>
              <a:rPr lang="en-US" altLang="zh-TW" sz="18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LED</a:t>
            </a:r>
            <a:r>
              <a:rPr lang="zh-TW" altLang="en-US" sz="18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燈</a:t>
            </a:r>
            <a:endParaRPr lang="en-US" altLang="zh-TW" sz="18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28" y="1476249"/>
            <a:ext cx="2505343" cy="180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63" y="4293096"/>
            <a:ext cx="2592288" cy="194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180" y="2852936"/>
            <a:ext cx="2448272" cy="181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8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275856" y="53752"/>
            <a:ext cx="468052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kern="0" dirty="0" smtClean="0">
                <a:solidFill>
                  <a:srgbClr val="FFFF00"/>
                </a:solidFill>
                <a:latin typeface="Arial"/>
                <a:ea typeface="標楷體"/>
              </a:rPr>
              <a:t>員工福利</a:t>
            </a:r>
            <a:endParaRPr lang="zh-TW" altLang="en-US" sz="4400" kern="0" dirty="0">
              <a:solidFill>
                <a:srgbClr val="FFFF00"/>
              </a:solidFill>
              <a:latin typeface="Arial"/>
              <a:ea typeface="標楷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9552" y="963593"/>
            <a:ext cx="8280920" cy="114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1000" b="1" dirty="0" smtClean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員工旅遊  </a:t>
            </a:r>
            <a:r>
              <a:rPr lang="en-US" altLang="zh-TW" sz="2000" b="1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2000" b="1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2019/09/29~10/01)</a:t>
            </a:r>
          </a:p>
          <a:p>
            <a:pPr>
              <a:spcBef>
                <a:spcPts val="300"/>
              </a:spcBef>
            </a:pP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</a:t>
            </a:r>
            <a:r>
              <a:rPr lang="en-US" altLang="zh-TW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sz="1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宏致電子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安排陽光</a:t>
            </a:r>
            <a:r>
              <a:rPr lang="zh-TW" altLang="en-US" sz="1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假期三天兩夜員工旅遊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，暢遊溪湖</a:t>
            </a:r>
            <a:r>
              <a:rPr lang="zh-TW" altLang="en-US" sz="1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糖廠、鹿港老街、九族文化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村、</a:t>
            </a:r>
            <a:r>
              <a:rPr lang="zh-TW" altLang="en-US" sz="1800" dirty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彩虹眷村、道禾六藝文化村、審計</a:t>
            </a:r>
            <a:r>
              <a:rPr lang="zh-TW" altLang="en-US" sz="1800" dirty="0" smtClean="0">
                <a:solidFill>
                  <a:srgbClr val="00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新村等景點。</a:t>
            </a:r>
            <a:endParaRPr lang="en-US" altLang="zh-TW" sz="1800" dirty="0">
              <a:solidFill>
                <a:srgbClr val="00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AutoShape 2" descr="http://192.168.0.51/Pages/file!previewfilenew?file.fileId=102897006947968&amp;file.type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3283" t="50767" r="4611" b="10632"/>
          <a:stretch/>
        </p:blipFill>
        <p:spPr>
          <a:xfrm>
            <a:off x="444188" y="4293096"/>
            <a:ext cx="834233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5995" t="34487" b="4817"/>
          <a:stretch/>
        </p:blipFill>
        <p:spPr>
          <a:xfrm rot="21116055">
            <a:off x="414475" y="2460320"/>
            <a:ext cx="4130714" cy="2000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8334" t="20188" r="6250" b="13146"/>
          <a:stretch/>
        </p:blipFill>
        <p:spPr>
          <a:xfrm rot="345612">
            <a:off x="4840663" y="2229373"/>
            <a:ext cx="3800213" cy="222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0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1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標楷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標楷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標楷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CES">
  <a:themeElements>
    <a:clrScheme name="A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CES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CES">
  <a:themeElements>
    <a:clrScheme name="A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CES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CES">
  <a:themeElements>
    <a:clrScheme name="AC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CES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A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47874</TotalTime>
  <Words>848</Words>
  <Application>Microsoft Office PowerPoint</Application>
  <PresentationFormat>如螢幕大小 (4:3)</PresentationFormat>
  <Paragraphs>137</Paragraphs>
  <Slides>15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6</vt:i4>
      </vt:variant>
      <vt:variant>
        <vt:lpstr>投影片標題</vt:lpstr>
      </vt:variant>
      <vt:variant>
        <vt:i4>15</vt:i4>
      </vt:variant>
    </vt:vector>
  </HeadingPairs>
  <TitlesOfParts>
    <vt:vector size="21" baseType="lpstr">
      <vt:lpstr>佈景主題1</vt:lpstr>
      <vt:lpstr>2_預設簡報設計</vt:lpstr>
      <vt:lpstr>6_預設簡報設計</vt:lpstr>
      <vt:lpstr>ACES</vt:lpstr>
      <vt:lpstr>2_ACES</vt:lpstr>
      <vt:lpstr>3_ACES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amily</dc:creator>
  <cp:lastModifiedBy>ACES-T-1123-Jasmine-陳嘉儀</cp:lastModifiedBy>
  <cp:revision>4854</cp:revision>
  <cp:lastPrinted>2017-11-03T02:00:03Z</cp:lastPrinted>
  <dcterms:created xsi:type="dcterms:W3CDTF">2006-04-07T06:24:17Z</dcterms:created>
  <dcterms:modified xsi:type="dcterms:W3CDTF">2019-12-16T01:03:49Z</dcterms:modified>
</cp:coreProperties>
</file>