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66" r:id="rId1"/>
    <p:sldMasterId id="2147485080" r:id="rId2"/>
    <p:sldMasterId id="2147485093" r:id="rId3"/>
    <p:sldMasterId id="2147485106" r:id="rId4"/>
    <p:sldMasterId id="2147485118" r:id="rId5"/>
    <p:sldMasterId id="2147485142" r:id="rId6"/>
  </p:sldMasterIdLst>
  <p:notesMasterIdLst>
    <p:notesMasterId r:id="rId20"/>
  </p:notesMasterIdLst>
  <p:handoutMasterIdLst>
    <p:handoutMasterId r:id="rId21"/>
  </p:handoutMasterIdLst>
  <p:sldIdLst>
    <p:sldId id="1975" r:id="rId7"/>
    <p:sldId id="1993" r:id="rId8"/>
    <p:sldId id="1994" r:id="rId9"/>
    <p:sldId id="1995" r:id="rId10"/>
    <p:sldId id="1996" r:id="rId11"/>
    <p:sldId id="1997" r:id="rId12"/>
    <p:sldId id="1998" r:id="rId13"/>
    <p:sldId id="1999" r:id="rId14"/>
    <p:sldId id="2000" r:id="rId15"/>
    <p:sldId id="2001" r:id="rId16"/>
    <p:sldId id="2004" r:id="rId17"/>
    <p:sldId id="2005" r:id="rId18"/>
    <p:sldId id="1973" r:id="rId19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FF00"/>
    <a:srgbClr val="FFFF99"/>
    <a:srgbClr val="33CC33"/>
    <a:srgbClr val="00FF00"/>
    <a:srgbClr val="66FF99"/>
    <a:srgbClr val="FFCC99"/>
    <a:srgbClr val="FCF004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58" autoAdjust="0"/>
    <p:restoredTop sz="93763" autoAdjust="0"/>
  </p:normalViewPr>
  <p:slideViewPr>
    <p:cSldViewPr>
      <p:cViewPr>
        <p:scale>
          <a:sx n="80" d="100"/>
          <a:sy n="80" d="100"/>
        </p:scale>
        <p:origin x="-1206" y="-30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9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649371219146536"/>
          <c:y val="4.0350163163986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僱用在地人才比例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日本</c:v>
                </c:pt>
                <c:pt idx="1">
                  <c:v>印尼</c:v>
                </c:pt>
                <c:pt idx="2">
                  <c:v>印度</c:v>
                </c:pt>
                <c:pt idx="3">
                  <c:v>美國</c:v>
                </c:pt>
                <c:pt idx="4">
                  <c:v>中國</c:v>
                </c:pt>
                <c:pt idx="5">
                  <c:v>菲律賓</c:v>
                </c:pt>
                <c:pt idx="6">
                  <c:v>越南</c:v>
                </c:pt>
                <c:pt idx="7">
                  <c:v>台灣</c:v>
                </c:pt>
              </c:strCache>
            </c:strRef>
          </c:cat>
          <c:val>
            <c:numRef>
              <c:f>工作表1!$B$2:$B$9</c:f>
              <c:numCache>
                <c:formatCode>0.00%</c:formatCode>
                <c:ptCount val="8"/>
                <c:pt idx="0">
                  <c:v>2.5445292620865142E-3</c:v>
                </c:pt>
                <c:pt idx="1">
                  <c:v>2.5445292620865142E-3</c:v>
                </c:pt>
                <c:pt idx="2">
                  <c:v>2.5445292620865142E-3</c:v>
                </c:pt>
                <c:pt idx="3">
                  <c:v>2.5445292620865142E-3</c:v>
                </c:pt>
                <c:pt idx="4">
                  <c:v>5.0890585241730284E-3</c:v>
                </c:pt>
                <c:pt idx="5">
                  <c:v>0.10687022900763359</c:v>
                </c:pt>
                <c:pt idx="6">
                  <c:v>5.0890585241730284E-3</c:v>
                </c:pt>
                <c:pt idx="7">
                  <c:v>0.87277353689567427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02-42F7-92D6-56E52671457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4618880"/>
        <c:axId val="59139968"/>
      </c:barChart>
      <c:valAx>
        <c:axId val="59139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4618880"/>
        <c:crosses val="autoZero"/>
        <c:crossBetween val="between"/>
      </c:valAx>
      <c:catAx>
        <c:axId val="6461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9139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E9170-03E6-43C4-A0F0-054EE882F30E}" type="doc">
      <dgm:prSet loTypeId="urn:microsoft.com/office/officeart/2005/8/layout/cycle4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A19C0BC-C493-4A8F-A920-ED59396D671F}">
      <dgm:prSet phldrT="[文字]" custT="1"/>
      <dgm:spPr/>
      <dgm:t>
        <a:bodyPr/>
        <a:lstStyle/>
        <a:p>
          <a:r>
            <a:rPr lang="zh-TW" altLang="en-US" sz="1400" dirty="0" smtClean="0"/>
            <a:t>宣導雙面影印</a:t>
          </a:r>
          <a:endParaRPr lang="zh-TW" altLang="en-US" sz="1400" dirty="0"/>
        </a:p>
      </dgm:t>
    </dgm:pt>
    <dgm:pt modelId="{0F87044F-0CF8-4A79-81AF-06ECBBD120C1}" type="parTrans" cxnId="{8DDB7477-C16C-4FFA-A9FD-D55290812B26}">
      <dgm:prSet/>
      <dgm:spPr/>
      <dgm:t>
        <a:bodyPr/>
        <a:lstStyle/>
        <a:p>
          <a:endParaRPr lang="zh-TW" altLang="en-US"/>
        </a:p>
      </dgm:t>
    </dgm:pt>
    <dgm:pt modelId="{38CCA39A-88FF-4BFC-BEBB-15602E53CD6C}" type="sibTrans" cxnId="{8DDB7477-C16C-4FFA-A9FD-D55290812B26}">
      <dgm:prSet/>
      <dgm:spPr/>
      <dgm:t>
        <a:bodyPr/>
        <a:lstStyle/>
        <a:p>
          <a:endParaRPr lang="zh-TW" altLang="en-US"/>
        </a:p>
      </dgm:t>
    </dgm:pt>
    <dgm:pt modelId="{1268288B-31F8-41D9-9D68-8D9B3987809E}">
      <dgm:prSet phldrT="[文字]" custT="1"/>
      <dgm:spPr>
        <a:solidFill>
          <a:srgbClr val="0099FF"/>
        </a:solidFill>
      </dgm:spPr>
      <dgm:t>
        <a:bodyPr/>
        <a:lstStyle/>
        <a:p>
          <a:r>
            <a:rPr lang="en-US" altLang="zh-TW" sz="1200" b="1" dirty="0" smtClean="0">
              <a:solidFill>
                <a:schemeClr val="tx1"/>
              </a:solidFill>
            </a:rPr>
            <a:t>Reuse</a:t>
          </a:r>
        </a:p>
        <a:p>
          <a:r>
            <a:rPr lang="zh-TW" altLang="en-US" sz="1200" b="1" dirty="0" smtClean="0">
              <a:solidFill>
                <a:schemeClr val="tx1"/>
              </a:solidFill>
            </a:rPr>
            <a:t>回收再用</a:t>
          </a:r>
          <a:endParaRPr lang="zh-TW" altLang="en-US" sz="1200" b="1" dirty="0">
            <a:solidFill>
              <a:schemeClr val="tx1"/>
            </a:solidFill>
          </a:endParaRPr>
        </a:p>
      </dgm:t>
    </dgm:pt>
    <dgm:pt modelId="{83AC6E41-6E90-46BD-A81C-556278EF8504}" type="parTrans" cxnId="{2E84B639-5F5A-4461-B5A6-890DA8F4ED6E}">
      <dgm:prSet/>
      <dgm:spPr/>
      <dgm:t>
        <a:bodyPr/>
        <a:lstStyle/>
        <a:p>
          <a:endParaRPr lang="zh-TW" altLang="en-US"/>
        </a:p>
      </dgm:t>
    </dgm:pt>
    <dgm:pt modelId="{C5222159-5FF5-48E7-BE07-DCB400E1DB7A}" type="sibTrans" cxnId="{2E84B639-5F5A-4461-B5A6-890DA8F4ED6E}">
      <dgm:prSet/>
      <dgm:spPr/>
      <dgm:t>
        <a:bodyPr/>
        <a:lstStyle/>
        <a:p>
          <a:endParaRPr lang="zh-TW" altLang="en-US"/>
        </a:p>
      </dgm:t>
    </dgm:pt>
    <dgm:pt modelId="{3E66FE15-FCFC-4AB2-BBB8-CBE18C2FE383}">
      <dgm:prSet phldrT="[文字]" custT="1"/>
      <dgm:spPr>
        <a:solidFill>
          <a:srgbClr val="FF9966"/>
        </a:solidFill>
      </dgm:spPr>
      <dgm:t>
        <a:bodyPr/>
        <a:lstStyle/>
        <a:p>
          <a:r>
            <a:rPr lang="en-US" altLang="zh-TW" sz="1200" b="1" dirty="0" smtClean="0">
              <a:solidFill>
                <a:schemeClr val="tx1"/>
              </a:solidFill>
            </a:rPr>
            <a:t>Replace</a:t>
          </a:r>
        </a:p>
        <a:p>
          <a:r>
            <a:rPr lang="zh-TW" altLang="en-US" sz="1200" b="1" dirty="0" smtClean="0">
              <a:solidFill>
                <a:schemeClr val="tx1"/>
              </a:solidFill>
            </a:rPr>
            <a:t>替代使用</a:t>
          </a:r>
          <a:endParaRPr lang="zh-TW" altLang="en-US" sz="1200" b="1" dirty="0">
            <a:solidFill>
              <a:schemeClr val="tx1"/>
            </a:solidFill>
          </a:endParaRPr>
        </a:p>
      </dgm:t>
    </dgm:pt>
    <dgm:pt modelId="{17EB8424-2AF6-4DD9-BFB8-5811B0C640D8}" type="parTrans" cxnId="{62A6520C-10F9-4017-B0B5-8CF8514013B0}">
      <dgm:prSet/>
      <dgm:spPr/>
      <dgm:t>
        <a:bodyPr/>
        <a:lstStyle/>
        <a:p>
          <a:endParaRPr lang="zh-TW" altLang="en-US"/>
        </a:p>
      </dgm:t>
    </dgm:pt>
    <dgm:pt modelId="{E609ABB9-32D0-4E84-A116-286A00372E72}" type="sibTrans" cxnId="{62A6520C-10F9-4017-B0B5-8CF8514013B0}">
      <dgm:prSet/>
      <dgm:spPr/>
      <dgm:t>
        <a:bodyPr/>
        <a:lstStyle/>
        <a:p>
          <a:endParaRPr lang="zh-TW" altLang="en-US"/>
        </a:p>
      </dgm:t>
    </dgm:pt>
    <dgm:pt modelId="{2913FD2C-9340-455C-9B43-963322557BB2}">
      <dgm:prSet phldrT="[文字]" custT="1"/>
      <dgm:spPr/>
      <dgm:t>
        <a:bodyPr/>
        <a:lstStyle/>
        <a:p>
          <a:r>
            <a:rPr lang="zh-TW" altLang="en-US" sz="1400" dirty="0" smtClean="0"/>
            <a:t>馬克杯取代紙杯</a:t>
          </a:r>
          <a:endParaRPr lang="zh-TW" altLang="en-US" sz="1400" dirty="0"/>
        </a:p>
      </dgm:t>
    </dgm:pt>
    <dgm:pt modelId="{1F5A20D9-BC57-4B63-B5F8-7DB86B69D9C1}" type="parTrans" cxnId="{8CEEFB17-7A7B-4A3C-8748-174823D3FA3C}">
      <dgm:prSet/>
      <dgm:spPr/>
      <dgm:t>
        <a:bodyPr/>
        <a:lstStyle/>
        <a:p>
          <a:endParaRPr lang="zh-TW" altLang="en-US"/>
        </a:p>
      </dgm:t>
    </dgm:pt>
    <dgm:pt modelId="{DC86692F-E4BF-4DF3-AF68-47F9515F00EE}" type="sibTrans" cxnId="{8CEEFB17-7A7B-4A3C-8748-174823D3FA3C}">
      <dgm:prSet/>
      <dgm:spPr/>
      <dgm:t>
        <a:bodyPr/>
        <a:lstStyle/>
        <a:p>
          <a:endParaRPr lang="zh-TW" altLang="en-US"/>
        </a:p>
      </dgm:t>
    </dgm:pt>
    <dgm:pt modelId="{EB6C1865-11E2-41C1-8F28-07D9F21B0CC3}">
      <dgm:prSet phldrT="[文字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altLang="zh-TW" sz="1200" b="1" dirty="0" smtClean="0">
              <a:solidFill>
                <a:schemeClr val="tx1"/>
              </a:solidFill>
            </a:rPr>
            <a:t>Recycle</a:t>
          </a:r>
        </a:p>
        <a:p>
          <a:r>
            <a:rPr lang="zh-TW" altLang="en-US" sz="1200" b="1" dirty="0" smtClean="0">
              <a:solidFill>
                <a:schemeClr val="tx1"/>
              </a:solidFill>
            </a:rPr>
            <a:t>循環再用</a:t>
          </a:r>
          <a:endParaRPr lang="zh-TW" altLang="en-US" sz="1200" b="1" dirty="0">
            <a:solidFill>
              <a:schemeClr val="tx1"/>
            </a:solidFill>
          </a:endParaRPr>
        </a:p>
      </dgm:t>
    </dgm:pt>
    <dgm:pt modelId="{BDD739D7-62EE-4341-9789-56D0B24DE42F}" type="parTrans" cxnId="{375A5D1E-1A8F-4C2B-85CD-32492427980D}">
      <dgm:prSet/>
      <dgm:spPr/>
      <dgm:t>
        <a:bodyPr/>
        <a:lstStyle/>
        <a:p>
          <a:endParaRPr lang="zh-TW" altLang="en-US"/>
        </a:p>
      </dgm:t>
    </dgm:pt>
    <dgm:pt modelId="{8E514123-27F3-4A4B-BFA2-B4C1A736186C}" type="sibTrans" cxnId="{375A5D1E-1A8F-4C2B-85CD-32492427980D}">
      <dgm:prSet/>
      <dgm:spPr/>
      <dgm:t>
        <a:bodyPr/>
        <a:lstStyle/>
        <a:p>
          <a:endParaRPr lang="zh-TW" altLang="en-US"/>
        </a:p>
      </dgm:t>
    </dgm:pt>
    <dgm:pt modelId="{880F1B6F-04CF-4DE5-BB9E-277F8E910258}">
      <dgm:prSet phldrT="[文字]" custT="1"/>
      <dgm:spPr/>
      <dgm:t>
        <a:bodyPr/>
        <a:lstStyle/>
        <a:p>
          <a:r>
            <a:rPr lang="zh-TW" altLang="en-US" sz="1400" dirty="0" smtClean="0"/>
            <a:t>魚池水循環到廁所使用</a:t>
          </a:r>
          <a:endParaRPr lang="zh-TW" altLang="en-US" sz="1400" dirty="0"/>
        </a:p>
      </dgm:t>
    </dgm:pt>
    <dgm:pt modelId="{6BD704FF-4D98-4929-B1AA-56585C12D5BB}" type="parTrans" cxnId="{921701CE-17FC-4732-887C-BB1CFA05ACA3}">
      <dgm:prSet/>
      <dgm:spPr/>
      <dgm:t>
        <a:bodyPr/>
        <a:lstStyle/>
        <a:p>
          <a:endParaRPr lang="zh-TW" altLang="en-US"/>
        </a:p>
      </dgm:t>
    </dgm:pt>
    <dgm:pt modelId="{97FFDAC1-8A44-4A4A-839B-863642C6706D}" type="sibTrans" cxnId="{921701CE-17FC-4732-887C-BB1CFA05ACA3}">
      <dgm:prSet/>
      <dgm:spPr/>
      <dgm:t>
        <a:bodyPr/>
        <a:lstStyle/>
        <a:p>
          <a:endParaRPr lang="zh-TW" altLang="en-US"/>
        </a:p>
      </dgm:t>
    </dgm:pt>
    <dgm:pt modelId="{37829BD4-1306-4620-8360-859750D4CECA}">
      <dgm:prSet phldrT="[文字]" custT="1"/>
      <dgm:spPr/>
      <dgm:t>
        <a:bodyPr/>
        <a:lstStyle/>
        <a:p>
          <a:r>
            <a:rPr lang="zh-TW" altLang="en-US" sz="1400" dirty="0" smtClean="0"/>
            <a:t>鋁</a:t>
          </a:r>
          <a:r>
            <a:rPr lang="en-US" altLang="zh-TW" sz="1400" dirty="0" smtClean="0"/>
            <a:t>/</a:t>
          </a:r>
          <a:r>
            <a:rPr lang="zh-TW" altLang="en-US" sz="1400" dirty="0" smtClean="0"/>
            <a:t>銅</a:t>
          </a:r>
          <a:r>
            <a:rPr lang="en-US" altLang="zh-TW" sz="1400" dirty="0" smtClean="0"/>
            <a:t>/</a:t>
          </a:r>
          <a:r>
            <a:rPr lang="zh-TW" altLang="en-US" sz="1400" dirty="0" smtClean="0"/>
            <a:t>紙</a:t>
          </a:r>
          <a:r>
            <a:rPr lang="en-US" altLang="zh-TW" sz="1400" dirty="0" smtClean="0"/>
            <a:t>/</a:t>
          </a:r>
          <a:r>
            <a:rPr lang="zh-TW" altLang="en-US" sz="1400" dirty="0" smtClean="0"/>
            <a:t>手屬分類回收</a:t>
          </a:r>
          <a:endParaRPr lang="zh-TW" altLang="en-US" sz="1400" dirty="0"/>
        </a:p>
      </dgm:t>
    </dgm:pt>
    <dgm:pt modelId="{CBF9C7CB-72CF-47E2-80B7-C3E9E2DF0BBE}" type="parTrans" cxnId="{B098F8E0-5609-48D0-BA78-88F7DA569FF2}">
      <dgm:prSet/>
      <dgm:spPr/>
      <dgm:t>
        <a:bodyPr/>
        <a:lstStyle/>
        <a:p>
          <a:endParaRPr lang="zh-TW" altLang="en-US"/>
        </a:p>
      </dgm:t>
    </dgm:pt>
    <dgm:pt modelId="{5F29F9FA-C4A5-4B33-B1F2-392F58A23CC5}" type="sibTrans" cxnId="{B098F8E0-5609-48D0-BA78-88F7DA569FF2}">
      <dgm:prSet/>
      <dgm:spPr/>
      <dgm:t>
        <a:bodyPr/>
        <a:lstStyle/>
        <a:p>
          <a:endParaRPr lang="zh-TW" altLang="en-US"/>
        </a:p>
      </dgm:t>
    </dgm:pt>
    <dgm:pt modelId="{84B0929E-77D1-48F0-AC11-169B2D625129}">
      <dgm:prSet phldrT="[文字]" custT="1"/>
      <dgm:spPr/>
      <dgm:t>
        <a:bodyPr/>
        <a:lstStyle/>
        <a:p>
          <a:r>
            <a:rPr lang="zh-TW" altLang="en-US" sz="1400" dirty="0" smtClean="0"/>
            <a:t>安裝省水裝置</a:t>
          </a:r>
          <a:endParaRPr lang="zh-TW" altLang="en-US" sz="1400" dirty="0"/>
        </a:p>
      </dgm:t>
    </dgm:pt>
    <dgm:pt modelId="{940559A6-28D6-4592-96DC-A8C732EAA608}" type="parTrans" cxnId="{248270E9-01B9-4D0B-96AF-68C52BE55740}">
      <dgm:prSet/>
      <dgm:spPr/>
      <dgm:t>
        <a:bodyPr/>
        <a:lstStyle/>
        <a:p>
          <a:endParaRPr lang="zh-TW" altLang="en-US"/>
        </a:p>
      </dgm:t>
    </dgm:pt>
    <dgm:pt modelId="{AA6CC4A0-0032-4115-B6FF-948AE2BFF496}" type="sibTrans" cxnId="{248270E9-01B9-4D0B-96AF-68C52BE55740}">
      <dgm:prSet/>
      <dgm:spPr/>
      <dgm:t>
        <a:bodyPr/>
        <a:lstStyle/>
        <a:p>
          <a:endParaRPr lang="zh-TW" altLang="en-US"/>
        </a:p>
      </dgm:t>
    </dgm:pt>
    <dgm:pt modelId="{DF44D38F-C2CD-48A4-A82C-F895FC8FF64A}">
      <dgm:prSet phldrT="[文字]" custT="1"/>
      <dgm:spPr/>
      <dgm:t>
        <a:bodyPr/>
        <a:lstStyle/>
        <a:p>
          <a:r>
            <a:rPr lang="zh-TW" altLang="en-US" sz="1400" dirty="0" smtClean="0"/>
            <a:t>使用環保清潔劑</a:t>
          </a:r>
          <a:endParaRPr lang="zh-TW" altLang="en-US" sz="1400" dirty="0"/>
        </a:p>
      </dgm:t>
    </dgm:pt>
    <dgm:pt modelId="{0EF4AFB8-F592-4F8D-B6F8-2E4B1E5C01A8}" type="parTrans" cxnId="{0FFE5A5F-67DB-4CE9-B276-0823F8CA8CF9}">
      <dgm:prSet/>
      <dgm:spPr/>
      <dgm:t>
        <a:bodyPr/>
        <a:lstStyle/>
        <a:p>
          <a:endParaRPr lang="zh-TW" altLang="en-US"/>
        </a:p>
      </dgm:t>
    </dgm:pt>
    <dgm:pt modelId="{F6E1EC41-3F47-42B1-BCE4-E7A4AC2C3813}" type="sibTrans" cxnId="{0FFE5A5F-67DB-4CE9-B276-0823F8CA8CF9}">
      <dgm:prSet/>
      <dgm:spPr/>
      <dgm:t>
        <a:bodyPr/>
        <a:lstStyle/>
        <a:p>
          <a:endParaRPr lang="zh-TW" altLang="en-US"/>
        </a:p>
      </dgm:t>
    </dgm:pt>
    <dgm:pt modelId="{D6CA9CA0-9BC4-4BFD-B3E5-7F4D5B521523}">
      <dgm:prSet phldrT="[文字]" custT="1"/>
      <dgm:spPr>
        <a:solidFill>
          <a:srgbClr val="92D050"/>
        </a:solidFill>
      </dgm:spPr>
      <dgm:t>
        <a:bodyPr/>
        <a:lstStyle/>
        <a:p>
          <a:r>
            <a:rPr lang="en-US" altLang="zh-TW" sz="1200" b="1" dirty="0" smtClean="0">
              <a:solidFill>
                <a:schemeClr val="tx1"/>
              </a:solidFill>
            </a:rPr>
            <a:t>Reduce</a:t>
          </a:r>
        </a:p>
        <a:p>
          <a:r>
            <a:rPr lang="zh-TW" altLang="en-US" sz="1200" b="1" dirty="0" smtClean="0">
              <a:solidFill>
                <a:schemeClr val="tx1"/>
              </a:solidFill>
            </a:rPr>
            <a:t>減少使用</a:t>
          </a:r>
          <a:endParaRPr lang="zh-TW" altLang="en-US" sz="1200" b="1" dirty="0">
            <a:solidFill>
              <a:schemeClr val="tx1"/>
            </a:solidFill>
          </a:endParaRPr>
        </a:p>
      </dgm:t>
    </dgm:pt>
    <dgm:pt modelId="{4D640F17-3229-4BE1-813B-52079D93D394}" type="sibTrans" cxnId="{CF0B3BB6-52DD-419C-8EAF-E23F161D43C6}">
      <dgm:prSet/>
      <dgm:spPr/>
      <dgm:t>
        <a:bodyPr/>
        <a:lstStyle/>
        <a:p>
          <a:endParaRPr lang="zh-TW" altLang="en-US"/>
        </a:p>
      </dgm:t>
    </dgm:pt>
    <dgm:pt modelId="{E8B13AE8-A718-4926-B9E7-CAB8981962F4}" type="parTrans" cxnId="{CF0B3BB6-52DD-419C-8EAF-E23F161D43C6}">
      <dgm:prSet/>
      <dgm:spPr/>
      <dgm:t>
        <a:bodyPr/>
        <a:lstStyle/>
        <a:p>
          <a:endParaRPr lang="zh-TW" altLang="en-US"/>
        </a:p>
      </dgm:t>
    </dgm:pt>
    <dgm:pt modelId="{343366AC-4761-456C-BCC0-D941B57D02BC}" type="pres">
      <dgm:prSet presAssocID="{50BE9170-03E6-43C4-A0F0-054EE882F30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F5A32A1-9A7E-436A-AD3E-61DB248CB3BE}" type="pres">
      <dgm:prSet presAssocID="{50BE9170-03E6-43C4-A0F0-054EE882F30E}" presName="children" presStyleCnt="0"/>
      <dgm:spPr/>
    </dgm:pt>
    <dgm:pt modelId="{91ECC292-04A4-4CAD-AE38-9F3188FD17A0}" type="pres">
      <dgm:prSet presAssocID="{50BE9170-03E6-43C4-A0F0-054EE882F30E}" presName="child1group" presStyleCnt="0"/>
      <dgm:spPr/>
    </dgm:pt>
    <dgm:pt modelId="{1ABEB2DF-DBBE-4BAB-9B20-0A747B3850B6}" type="pres">
      <dgm:prSet presAssocID="{50BE9170-03E6-43C4-A0F0-054EE882F30E}" presName="child1" presStyleLbl="bgAcc1" presStyleIdx="0" presStyleCnt="4" custScaleX="100706"/>
      <dgm:spPr/>
      <dgm:t>
        <a:bodyPr/>
        <a:lstStyle/>
        <a:p>
          <a:endParaRPr lang="zh-TW" altLang="en-US"/>
        </a:p>
      </dgm:t>
    </dgm:pt>
    <dgm:pt modelId="{DBE89703-A480-4894-B4E7-5FC783D2B033}" type="pres">
      <dgm:prSet presAssocID="{50BE9170-03E6-43C4-A0F0-054EE882F30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2ECD0A-334F-4BB0-9FC7-783D46522B4F}" type="pres">
      <dgm:prSet presAssocID="{50BE9170-03E6-43C4-A0F0-054EE882F30E}" presName="child2group" presStyleCnt="0"/>
      <dgm:spPr/>
    </dgm:pt>
    <dgm:pt modelId="{0C2B71D8-B241-4C6B-A971-47A2767F8BB8}" type="pres">
      <dgm:prSet presAssocID="{50BE9170-03E6-43C4-A0F0-054EE882F30E}" presName="child2" presStyleLbl="bgAcc1" presStyleIdx="1" presStyleCnt="4"/>
      <dgm:spPr/>
      <dgm:t>
        <a:bodyPr/>
        <a:lstStyle/>
        <a:p>
          <a:endParaRPr lang="zh-TW" altLang="en-US"/>
        </a:p>
      </dgm:t>
    </dgm:pt>
    <dgm:pt modelId="{601CDDB0-60E4-4502-AA03-3E329F068E2B}" type="pres">
      <dgm:prSet presAssocID="{50BE9170-03E6-43C4-A0F0-054EE882F30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88DB4F-EF34-4461-A97C-ABAAC39538D8}" type="pres">
      <dgm:prSet presAssocID="{50BE9170-03E6-43C4-A0F0-054EE882F30E}" presName="child3group" presStyleCnt="0"/>
      <dgm:spPr/>
    </dgm:pt>
    <dgm:pt modelId="{CB7199A6-338E-493C-9761-31258C3877DD}" type="pres">
      <dgm:prSet presAssocID="{50BE9170-03E6-43C4-A0F0-054EE882F30E}" presName="child3" presStyleLbl="bgAcc1" presStyleIdx="2" presStyleCnt="4"/>
      <dgm:spPr/>
      <dgm:t>
        <a:bodyPr/>
        <a:lstStyle/>
        <a:p>
          <a:endParaRPr lang="zh-TW" altLang="en-US"/>
        </a:p>
      </dgm:t>
    </dgm:pt>
    <dgm:pt modelId="{E0F873A0-2538-485F-BEBC-E5CD241F335A}" type="pres">
      <dgm:prSet presAssocID="{50BE9170-03E6-43C4-A0F0-054EE882F30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B2A26B-4762-412B-8272-7AA1E268054E}" type="pres">
      <dgm:prSet presAssocID="{50BE9170-03E6-43C4-A0F0-054EE882F30E}" presName="child4group" presStyleCnt="0"/>
      <dgm:spPr/>
    </dgm:pt>
    <dgm:pt modelId="{4E2957C6-0BCE-4A7B-89DE-01F83D0E4354}" type="pres">
      <dgm:prSet presAssocID="{50BE9170-03E6-43C4-A0F0-054EE882F30E}" presName="child4" presStyleLbl="bgAcc1" presStyleIdx="3" presStyleCnt="4"/>
      <dgm:spPr/>
      <dgm:t>
        <a:bodyPr/>
        <a:lstStyle/>
        <a:p>
          <a:endParaRPr lang="zh-TW" altLang="en-US"/>
        </a:p>
      </dgm:t>
    </dgm:pt>
    <dgm:pt modelId="{77CA53AB-A09A-4875-BDF3-BF42C3D92D38}" type="pres">
      <dgm:prSet presAssocID="{50BE9170-03E6-43C4-A0F0-054EE882F30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614458-068C-48A0-8ACC-941941669998}" type="pres">
      <dgm:prSet presAssocID="{50BE9170-03E6-43C4-A0F0-054EE882F30E}" presName="childPlaceholder" presStyleCnt="0"/>
      <dgm:spPr/>
    </dgm:pt>
    <dgm:pt modelId="{6CF002EF-57C1-4019-A198-FE82EDF67C51}" type="pres">
      <dgm:prSet presAssocID="{50BE9170-03E6-43C4-A0F0-054EE882F30E}" presName="circle" presStyleCnt="0"/>
      <dgm:spPr/>
    </dgm:pt>
    <dgm:pt modelId="{59059ABC-2151-4A19-A957-36EFC0C39A45}" type="pres">
      <dgm:prSet presAssocID="{50BE9170-03E6-43C4-A0F0-054EE882F30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E5639D-B49B-4ED1-B6A0-C28B5827309C}" type="pres">
      <dgm:prSet presAssocID="{50BE9170-03E6-43C4-A0F0-054EE882F30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539ED3-2B7E-4258-A6C4-297618C23D35}" type="pres">
      <dgm:prSet presAssocID="{50BE9170-03E6-43C4-A0F0-054EE882F30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8FA6B2-336B-49FB-BF6E-580DB7773FB0}" type="pres">
      <dgm:prSet presAssocID="{50BE9170-03E6-43C4-A0F0-054EE882F30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5127FA-2DC8-4EDB-810D-0F00B4259B7B}" type="pres">
      <dgm:prSet presAssocID="{50BE9170-03E6-43C4-A0F0-054EE882F30E}" presName="quadrantPlaceholder" presStyleCnt="0"/>
      <dgm:spPr/>
    </dgm:pt>
    <dgm:pt modelId="{BACCB697-13D5-4EFF-AB7F-6A08A938360D}" type="pres">
      <dgm:prSet presAssocID="{50BE9170-03E6-43C4-A0F0-054EE882F30E}" presName="center1" presStyleLbl="fgShp" presStyleIdx="0" presStyleCnt="2"/>
      <dgm:spPr/>
    </dgm:pt>
    <dgm:pt modelId="{9670F399-3676-41E1-8D96-A822029C0BBF}" type="pres">
      <dgm:prSet presAssocID="{50BE9170-03E6-43C4-A0F0-054EE882F30E}" presName="center2" presStyleLbl="fgShp" presStyleIdx="1" presStyleCnt="2"/>
      <dgm:spPr/>
    </dgm:pt>
  </dgm:ptLst>
  <dgm:cxnLst>
    <dgm:cxn modelId="{248270E9-01B9-4D0B-96AF-68C52BE55740}" srcId="{D6CA9CA0-9BC4-4BFD-B3E5-7F4D5B521523}" destId="{84B0929E-77D1-48F0-AC11-169B2D625129}" srcOrd="1" destOrd="0" parTransId="{940559A6-28D6-4592-96DC-A8C732EAA608}" sibTransId="{AA6CC4A0-0032-4115-B6FF-948AE2BFF496}"/>
    <dgm:cxn modelId="{494E6BA9-8AAA-4898-A22D-AB7CA5B485D6}" type="presOf" srcId="{EB6C1865-11E2-41C1-8F28-07D9F21B0CC3}" destId="{6F8FA6B2-336B-49FB-BF6E-580DB7773FB0}" srcOrd="0" destOrd="0" presId="urn:microsoft.com/office/officeart/2005/8/layout/cycle4"/>
    <dgm:cxn modelId="{76E2AA10-8B71-439E-A374-A2AB354A9C1F}" type="presOf" srcId="{2913FD2C-9340-455C-9B43-963322557BB2}" destId="{E0F873A0-2538-485F-BEBC-E5CD241F335A}" srcOrd="1" destOrd="0" presId="urn:microsoft.com/office/officeart/2005/8/layout/cycle4"/>
    <dgm:cxn modelId="{C68B858E-1B17-4E4C-9A63-80784A431904}" type="presOf" srcId="{3E66FE15-FCFC-4AB2-BBB8-CBE18C2FE383}" destId="{AF539ED3-2B7E-4258-A6C4-297618C23D35}" srcOrd="0" destOrd="0" presId="urn:microsoft.com/office/officeart/2005/8/layout/cycle4"/>
    <dgm:cxn modelId="{2E84B639-5F5A-4461-B5A6-890DA8F4ED6E}" srcId="{50BE9170-03E6-43C4-A0F0-054EE882F30E}" destId="{1268288B-31F8-41D9-9D68-8D9B3987809E}" srcOrd="1" destOrd="0" parTransId="{83AC6E41-6E90-46BD-A81C-556278EF8504}" sibTransId="{C5222159-5FF5-48E7-BE07-DCB400E1DB7A}"/>
    <dgm:cxn modelId="{11CC19C0-F757-4BD0-AFAE-9741451B3558}" type="presOf" srcId="{84B0929E-77D1-48F0-AC11-169B2D625129}" destId="{DBE89703-A480-4894-B4E7-5FC783D2B033}" srcOrd="1" destOrd="1" presId="urn:microsoft.com/office/officeart/2005/8/layout/cycle4"/>
    <dgm:cxn modelId="{288F6AF4-9811-4042-8E89-07EC12EC56EE}" type="presOf" srcId="{1268288B-31F8-41D9-9D68-8D9B3987809E}" destId="{40E5639D-B49B-4ED1-B6A0-C28B5827309C}" srcOrd="0" destOrd="0" presId="urn:microsoft.com/office/officeart/2005/8/layout/cycle4"/>
    <dgm:cxn modelId="{DD9E82F2-6280-41D0-8896-F717962EA1E1}" type="presOf" srcId="{880F1B6F-04CF-4DE5-BB9E-277F8E910258}" destId="{4E2957C6-0BCE-4A7B-89DE-01F83D0E4354}" srcOrd="0" destOrd="0" presId="urn:microsoft.com/office/officeart/2005/8/layout/cycle4"/>
    <dgm:cxn modelId="{8DDB7477-C16C-4FFA-A9FD-D55290812B26}" srcId="{D6CA9CA0-9BC4-4BFD-B3E5-7F4D5B521523}" destId="{CA19C0BC-C493-4A8F-A920-ED59396D671F}" srcOrd="0" destOrd="0" parTransId="{0F87044F-0CF8-4A79-81AF-06ECBBD120C1}" sibTransId="{38CCA39A-88FF-4BFC-BEBB-15602E53CD6C}"/>
    <dgm:cxn modelId="{81BE459D-F0E3-4A87-9D64-92EE908B4B1A}" type="presOf" srcId="{CA19C0BC-C493-4A8F-A920-ED59396D671F}" destId="{1ABEB2DF-DBBE-4BAB-9B20-0A747B3850B6}" srcOrd="0" destOrd="0" presId="urn:microsoft.com/office/officeart/2005/8/layout/cycle4"/>
    <dgm:cxn modelId="{375A5D1E-1A8F-4C2B-85CD-32492427980D}" srcId="{50BE9170-03E6-43C4-A0F0-054EE882F30E}" destId="{EB6C1865-11E2-41C1-8F28-07D9F21B0CC3}" srcOrd="3" destOrd="0" parTransId="{BDD739D7-62EE-4341-9789-56D0B24DE42F}" sibTransId="{8E514123-27F3-4A4B-BFA2-B4C1A736186C}"/>
    <dgm:cxn modelId="{6B758D35-E1D4-4EB4-9909-D5FEF0E3B5B4}" type="presOf" srcId="{DF44D38F-C2CD-48A4-A82C-F895FC8FF64A}" destId="{CB7199A6-338E-493C-9761-31258C3877DD}" srcOrd="0" destOrd="1" presId="urn:microsoft.com/office/officeart/2005/8/layout/cycle4"/>
    <dgm:cxn modelId="{8366D59A-8585-4DAC-99C4-464E1A9BC312}" type="presOf" srcId="{D6CA9CA0-9BC4-4BFD-B3E5-7F4D5B521523}" destId="{59059ABC-2151-4A19-A957-36EFC0C39A45}" srcOrd="0" destOrd="0" presId="urn:microsoft.com/office/officeart/2005/8/layout/cycle4"/>
    <dgm:cxn modelId="{B098F8E0-5609-48D0-BA78-88F7DA569FF2}" srcId="{1268288B-31F8-41D9-9D68-8D9B3987809E}" destId="{37829BD4-1306-4620-8360-859750D4CECA}" srcOrd="0" destOrd="0" parTransId="{CBF9C7CB-72CF-47E2-80B7-C3E9E2DF0BBE}" sibTransId="{5F29F9FA-C4A5-4B33-B1F2-392F58A23CC5}"/>
    <dgm:cxn modelId="{40B78FD2-D28A-425F-B67C-BE65C52E97A8}" type="presOf" srcId="{DF44D38F-C2CD-48A4-A82C-F895FC8FF64A}" destId="{E0F873A0-2538-485F-BEBC-E5CD241F335A}" srcOrd="1" destOrd="1" presId="urn:microsoft.com/office/officeart/2005/8/layout/cycle4"/>
    <dgm:cxn modelId="{6286A4B7-7C75-4F2C-8225-F7A5A3382D57}" type="presOf" srcId="{880F1B6F-04CF-4DE5-BB9E-277F8E910258}" destId="{77CA53AB-A09A-4875-BDF3-BF42C3D92D38}" srcOrd="1" destOrd="0" presId="urn:microsoft.com/office/officeart/2005/8/layout/cycle4"/>
    <dgm:cxn modelId="{921701CE-17FC-4732-887C-BB1CFA05ACA3}" srcId="{EB6C1865-11E2-41C1-8F28-07D9F21B0CC3}" destId="{880F1B6F-04CF-4DE5-BB9E-277F8E910258}" srcOrd="0" destOrd="0" parTransId="{6BD704FF-4D98-4929-B1AA-56585C12D5BB}" sibTransId="{97FFDAC1-8A44-4A4A-839B-863642C6706D}"/>
    <dgm:cxn modelId="{A99366C0-E607-4530-8608-B1E6647445C1}" type="presOf" srcId="{2913FD2C-9340-455C-9B43-963322557BB2}" destId="{CB7199A6-338E-493C-9761-31258C3877DD}" srcOrd="0" destOrd="0" presId="urn:microsoft.com/office/officeart/2005/8/layout/cycle4"/>
    <dgm:cxn modelId="{8CEEFB17-7A7B-4A3C-8748-174823D3FA3C}" srcId="{3E66FE15-FCFC-4AB2-BBB8-CBE18C2FE383}" destId="{2913FD2C-9340-455C-9B43-963322557BB2}" srcOrd="0" destOrd="0" parTransId="{1F5A20D9-BC57-4B63-B5F8-7DB86B69D9C1}" sibTransId="{DC86692F-E4BF-4DF3-AF68-47F9515F00EE}"/>
    <dgm:cxn modelId="{0FFE5A5F-67DB-4CE9-B276-0823F8CA8CF9}" srcId="{3E66FE15-FCFC-4AB2-BBB8-CBE18C2FE383}" destId="{DF44D38F-C2CD-48A4-A82C-F895FC8FF64A}" srcOrd="1" destOrd="0" parTransId="{0EF4AFB8-F592-4F8D-B6F8-2E4B1E5C01A8}" sibTransId="{F6E1EC41-3F47-42B1-BCE4-E7A4AC2C3813}"/>
    <dgm:cxn modelId="{44E06720-DA14-4F79-9A48-221C0F7916AE}" type="presOf" srcId="{50BE9170-03E6-43C4-A0F0-054EE882F30E}" destId="{343366AC-4761-456C-BCC0-D941B57D02BC}" srcOrd="0" destOrd="0" presId="urn:microsoft.com/office/officeart/2005/8/layout/cycle4"/>
    <dgm:cxn modelId="{AD336BFD-075A-47C0-822E-A21D19A6DDC2}" type="presOf" srcId="{37829BD4-1306-4620-8360-859750D4CECA}" destId="{0C2B71D8-B241-4C6B-A971-47A2767F8BB8}" srcOrd="0" destOrd="0" presId="urn:microsoft.com/office/officeart/2005/8/layout/cycle4"/>
    <dgm:cxn modelId="{1BC15F96-2A32-4DD3-96D7-16BB66EDF457}" type="presOf" srcId="{84B0929E-77D1-48F0-AC11-169B2D625129}" destId="{1ABEB2DF-DBBE-4BAB-9B20-0A747B3850B6}" srcOrd="0" destOrd="1" presId="urn:microsoft.com/office/officeart/2005/8/layout/cycle4"/>
    <dgm:cxn modelId="{CF0B3BB6-52DD-419C-8EAF-E23F161D43C6}" srcId="{50BE9170-03E6-43C4-A0F0-054EE882F30E}" destId="{D6CA9CA0-9BC4-4BFD-B3E5-7F4D5B521523}" srcOrd="0" destOrd="0" parTransId="{E8B13AE8-A718-4926-B9E7-CAB8981962F4}" sibTransId="{4D640F17-3229-4BE1-813B-52079D93D394}"/>
    <dgm:cxn modelId="{F384A1E9-9D5B-48FE-A44D-74E3479FFF7B}" type="presOf" srcId="{37829BD4-1306-4620-8360-859750D4CECA}" destId="{601CDDB0-60E4-4502-AA03-3E329F068E2B}" srcOrd="1" destOrd="0" presId="urn:microsoft.com/office/officeart/2005/8/layout/cycle4"/>
    <dgm:cxn modelId="{62A6520C-10F9-4017-B0B5-8CF8514013B0}" srcId="{50BE9170-03E6-43C4-A0F0-054EE882F30E}" destId="{3E66FE15-FCFC-4AB2-BBB8-CBE18C2FE383}" srcOrd="2" destOrd="0" parTransId="{17EB8424-2AF6-4DD9-BFB8-5811B0C640D8}" sibTransId="{E609ABB9-32D0-4E84-A116-286A00372E72}"/>
    <dgm:cxn modelId="{95F3E4C9-D879-485A-97CD-BE80DB7B7763}" type="presOf" srcId="{CA19C0BC-C493-4A8F-A920-ED59396D671F}" destId="{DBE89703-A480-4894-B4E7-5FC783D2B033}" srcOrd="1" destOrd="0" presId="urn:microsoft.com/office/officeart/2005/8/layout/cycle4"/>
    <dgm:cxn modelId="{F4F12A0E-9B48-4F61-A174-E37867A4042A}" type="presParOf" srcId="{343366AC-4761-456C-BCC0-D941B57D02BC}" destId="{2F5A32A1-9A7E-436A-AD3E-61DB248CB3BE}" srcOrd="0" destOrd="0" presId="urn:microsoft.com/office/officeart/2005/8/layout/cycle4"/>
    <dgm:cxn modelId="{1DCA9DB4-1ED4-434A-82C5-22308845CCA1}" type="presParOf" srcId="{2F5A32A1-9A7E-436A-AD3E-61DB248CB3BE}" destId="{91ECC292-04A4-4CAD-AE38-9F3188FD17A0}" srcOrd="0" destOrd="0" presId="urn:microsoft.com/office/officeart/2005/8/layout/cycle4"/>
    <dgm:cxn modelId="{7E97E1F3-080A-49C8-B916-6DCE540ADAD9}" type="presParOf" srcId="{91ECC292-04A4-4CAD-AE38-9F3188FD17A0}" destId="{1ABEB2DF-DBBE-4BAB-9B20-0A747B3850B6}" srcOrd="0" destOrd="0" presId="urn:microsoft.com/office/officeart/2005/8/layout/cycle4"/>
    <dgm:cxn modelId="{83097BF2-5690-4D14-B51A-0B40A298BE8F}" type="presParOf" srcId="{91ECC292-04A4-4CAD-AE38-9F3188FD17A0}" destId="{DBE89703-A480-4894-B4E7-5FC783D2B033}" srcOrd="1" destOrd="0" presId="urn:microsoft.com/office/officeart/2005/8/layout/cycle4"/>
    <dgm:cxn modelId="{FAB74B87-2868-4100-88F6-0AD615869760}" type="presParOf" srcId="{2F5A32A1-9A7E-436A-AD3E-61DB248CB3BE}" destId="{8F2ECD0A-334F-4BB0-9FC7-783D46522B4F}" srcOrd="1" destOrd="0" presId="urn:microsoft.com/office/officeart/2005/8/layout/cycle4"/>
    <dgm:cxn modelId="{6B6236AE-075C-4D59-B252-B5FD5377FDE1}" type="presParOf" srcId="{8F2ECD0A-334F-4BB0-9FC7-783D46522B4F}" destId="{0C2B71D8-B241-4C6B-A971-47A2767F8BB8}" srcOrd="0" destOrd="0" presId="urn:microsoft.com/office/officeart/2005/8/layout/cycle4"/>
    <dgm:cxn modelId="{50C960FE-3E6C-46FD-83EB-D7CB5AA6DE7B}" type="presParOf" srcId="{8F2ECD0A-334F-4BB0-9FC7-783D46522B4F}" destId="{601CDDB0-60E4-4502-AA03-3E329F068E2B}" srcOrd="1" destOrd="0" presId="urn:microsoft.com/office/officeart/2005/8/layout/cycle4"/>
    <dgm:cxn modelId="{C061EE9A-17C1-49D7-A828-B9002B118B2A}" type="presParOf" srcId="{2F5A32A1-9A7E-436A-AD3E-61DB248CB3BE}" destId="{1988DB4F-EF34-4461-A97C-ABAAC39538D8}" srcOrd="2" destOrd="0" presId="urn:microsoft.com/office/officeart/2005/8/layout/cycle4"/>
    <dgm:cxn modelId="{6494F092-B28E-449D-B711-F2099EB2F55A}" type="presParOf" srcId="{1988DB4F-EF34-4461-A97C-ABAAC39538D8}" destId="{CB7199A6-338E-493C-9761-31258C3877DD}" srcOrd="0" destOrd="0" presId="urn:microsoft.com/office/officeart/2005/8/layout/cycle4"/>
    <dgm:cxn modelId="{5578DE8F-95E7-4643-82F2-6766BAFCE1B2}" type="presParOf" srcId="{1988DB4F-EF34-4461-A97C-ABAAC39538D8}" destId="{E0F873A0-2538-485F-BEBC-E5CD241F335A}" srcOrd="1" destOrd="0" presId="urn:microsoft.com/office/officeart/2005/8/layout/cycle4"/>
    <dgm:cxn modelId="{1D21F8CA-72C8-4215-99E8-18FD172969D2}" type="presParOf" srcId="{2F5A32A1-9A7E-436A-AD3E-61DB248CB3BE}" destId="{FFB2A26B-4762-412B-8272-7AA1E268054E}" srcOrd="3" destOrd="0" presId="urn:microsoft.com/office/officeart/2005/8/layout/cycle4"/>
    <dgm:cxn modelId="{33DB5E1B-B429-46C2-95EC-B55FB093D19F}" type="presParOf" srcId="{FFB2A26B-4762-412B-8272-7AA1E268054E}" destId="{4E2957C6-0BCE-4A7B-89DE-01F83D0E4354}" srcOrd="0" destOrd="0" presId="urn:microsoft.com/office/officeart/2005/8/layout/cycle4"/>
    <dgm:cxn modelId="{59272BBD-453F-4413-97A0-16C4D1C25343}" type="presParOf" srcId="{FFB2A26B-4762-412B-8272-7AA1E268054E}" destId="{77CA53AB-A09A-4875-BDF3-BF42C3D92D38}" srcOrd="1" destOrd="0" presId="urn:microsoft.com/office/officeart/2005/8/layout/cycle4"/>
    <dgm:cxn modelId="{F446A25B-2DD3-452F-A733-EF2A761A8FCF}" type="presParOf" srcId="{2F5A32A1-9A7E-436A-AD3E-61DB248CB3BE}" destId="{5C614458-068C-48A0-8ACC-941941669998}" srcOrd="4" destOrd="0" presId="urn:microsoft.com/office/officeart/2005/8/layout/cycle4"/>
    <dgm:cxn modelId="{6AC1911C-44E0-4A7A-9514-978A4BB5656D}" type="presParOf" srcId="{343366AC-4761-456C-BCC0-D941B57D02BC}" destId="{6CF002EF-57C1-4019-A198-FE82EDF67C51}" srcOrd="1" destOrd="0" presId="urn:microsoft.com/office/officeart/2005/8/layout/cycle4"/>
    <dgm:cxn modelId="{67E6051E-6DDF-4D6F-ABD4-A6645DB3FA4A}" type="presParOf" srcId="{6CF002EF-57C1-4019-A198-FE82EDF67C51}" destId="{59059ABC-2151-4A19-A957-36EFC0C39A45}" srcOrd="0" destOrd="0" presId="urn:microsoft.com/office/officeart/2005/8/layout/cycle4"/>
    <dgm:cxn modelId="{E60E8C17-A92D-4B03-BB77-DF808E658F55}" type="presParOf" srcId="{6CF002EF-57C1-4019-A198-FE82EDF67C51}" destId="{40E5639D-B49B-4ED1-B6A0-C28B5827309C}" srcOrd="1" destOrd="0" presId="urn:microsoft.com/office/officeart/2005/8/layout/cycle4"/>
    <dgm:cxn modelId="{B59B4CD7-07D6-4A31-BC8A-FDF0967C9341}" type="presParOf" srcId="{6CF002EF-57C1-4019-A198-FE82EDF67C51}" destId="{AF539ED3-2B7E-4258-A6C4-297618C23D35}" srcOrd="2" destOrd="0" presId="urn:microsoft.com/office/officeart/2005/8/layout/cycle4"/>
    <dgm:cxn modelId="{CA79454A-DB18-442F-9B89-6422D67850E1}" type="presParOf" srcId="{6CF002EF-57C1-4019-A198-FE82EDF67C51}" destId="{6F8FA6B2-336B-49FB-BF6E-580DB7773FB0}" srcOrd="3" destOrd="0" presId="urn:microsoft.com/office/officeart/2005/8/layout/cycle4"/>
    <dgm:cxn modelId="{4DC6F763-B479-4EBC-8A5F-2182D333D458}" type="presParOf" srcId="{6CF002EF-57C1-4019-A198-FE82EDF67C51}" destId="{175127FA-2DC8-4EDB-810D-0F00B4259B7B}" srcOrd="4" destOrd="0" presId="urn:microsoft.com/office/officeart/2005/8/layout/cycle4"/>
    <dgm:cxn modelId="{CA2BC311-7C77-4CA2-B2F3-F4A105A18F2E}" type="presParOf" srcId="{343366AC-4761-456C-BCC0-D941B57D02BC}" destId="{BACCB697-13D5-4EFF-AB7F-6A08A938360D}" srcOrd="2" destOrd="0" presId="urn:microsoft.com/office/officeart/2005/8/layout/cycle4"/>
    <dgm:cxn modelId="{AED0C970-6FB6-4DEB-8F00-162018CDD6CB}" type="presParOf" srcId="{343366AC-4761-456C-BCC0-D941B57D02BC}" destId="{9670F399-3676-41E1-8D96-A822029C0BB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199A6-338E-493C-9761-31258C3877DD}">
      <dsp:nvSpPr>
        <dsp:cNvPr id="0" name=""/>
        <dsp:cNvSpPr/>
      </dsp:nvSpPr>
      <dsp:spPr>
        <a:xfrm>
          <a:off x="2789985" y="2105513"/>
          <a:ext cx="1529593" cy="990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馬克杯取代紙杯</a:t>
          </a:r>
          <a:endParaRPr lang="zh-TW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使用環保清潔劑</a:t>
          </a:r>
          <a:endParaRPr lang="zh-TW" altLang="en-US" sz="1400" kern="1200" dirty="0"/>
        </a:p>
      </dsp:txBody>
      <dsp:txXfrm>
        <a:off x="3270628" y="2374986"/>
        <a:ext cx="1027185" cy="699592"/>
      </dsp:txXfrm>
    </dsp:sp>
    <dsp:sp modelId="{4E2957C6-0BCE-4A7B-89DE-01F83D0E4354}">
      <dsp:nvSpPr>
        <dsp:cNvPr id="0" name=""/>
        <dsp:cNvSpPr/>
      </dsp:nvSpPr>
      <dsp:spPr>
        <a:xfrm>
          <a:off x="294332" y="2105513"/>
          <a:ext cx="1529593" cy="990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魚池水循環到廁所使用</a:t>
          </a:r>
          <a:endParaRPr lang="zh-TW" altLang="en-US" sz="1400" kern="1200" dirty="0"/>
        </a:p>
      </dsp:txBody>
      <dsp:txXfrm>
        <a:off x="316097" y="2374986"/>
        <a:ext cx="1027185" cy="699592"/>
      </dsp:txXfrm>
    </dsp:sp>
    <dsp:sp modelId="{0C2B71D8-B241-4C6B-A971-47A2767F8BB8}">
      <dsp:nvSpPr>
        <dsp:cNvPr id="0" name=""/>
        <dsp:cNvSpPr/>
      </dsp:nvSpPr>
      <dsp:spPr>
        <a:xfrm>
          <a:off x="2789985" y="0"/>
          <a:ext cx="1529593" cy="990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鋁</a:t>
          </a:r>
          <a:r>
            <a:rPr lang="en-US" altLang="zh-TW" sz="1400" kern="1200" dirty="0" smtClean="0"/>
            <a:t>/</a:t>
          </a:r>
          <a:r>
            <a:rPr lang="zh-TW" altLang="en-US" sz="1400" kern="1200" dirty="0" smtClean="0"/>
            <a:t>銅</a:t>
          </a:r>
          <a:r>
            <a:rPr lang="en-US" altLang="zh-TW" sz="1400" kern="1200" dirty="0" smtClean="0"/>
            <a:t>/</a:t>
          </a:r>
          <a:r>
            <a:rPr lang="zh-TW" altLang="en-US" sz="1400" kern="1200" dirty="0" smtClean="0"/>
            <a:t>紙</a:t>
          </a:r>
          <a:r>
            <a:rPr lang="en-US" altLang="zh-TW" sz="1400" kern="1200" dirty="0" smtClean="0"/>
            <a:t>/</a:t>
          </a:r>
          <a:r>
            <a:rPr lang="zh-TW" altLang="en-US" sz="1400" kern="1200" dirty="0" smtClean="0"/>
            <a:t>手屬分類回收</a:t>
          </a:r>
          <a:endParaRPr lang="zh-TW" altLang="en-US" sz="1400" kern="1200" dirty="0"/>
        </a:p>
      </dsp:txBody>
      <dsp:txXfrm>
        <a:off x="3270628" y="21765"/>
        <a:ext cx="1027185" cy="699592"/>
      </dsp:txXfrm>
    </dsp:sp>
    <dsp:sp modelId="{1ABEB2DF-DBBE-4BAB-9B20-0A747B3850B6}">
      <dsp:nvSpPr>
        <dsp:cNvPr id="0" name=""/>
        <dsp:cNvSpPr/>
      </dsp:nvSpPr>
      <dsp:spPr>
        <a:xfrm>
          <a:off x="288932" y="0"/>
          <a:ext cx="1540392" cy="990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宣導雙面影印</a:t>
          </a:r>
          <a:endParaRPr lang="zh-TW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安裝省水裝置</a:t>
          </a:r>
          <a:endParaRPr lang="zh-TW" altLang="en-US" sz="1400" kern="1200" dirty="0"/>
        </a:p>
      </dsp:txBody>
      <dsp:txXfrm>
        <a:off x="310697" y="21765"/>
        <a:ext cx="1034745" cy="699592"/>
      </dsp:txXfrm>
    </dsp:sp>
    <dsp:sp modelId="{59059ABC-2151-4A19-A957-36EFC0C39A45}">
      <dsp:nvSpPr>
        <dsp:cNvPr id="0" name=""/>
        <dsp:cNvSpPr/>
      </dsp:nvSpPr>
      <dsp:spPr>
        <a:xfrm>
          <a:off x="932575" y="176491"/>
          <a:ext cx="1340716" cy="1340716"/>
        </a:xfrm>
        <a:prstGeom prst="pieWedg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solidFill>
                <a:schemeClr val="tx1"/>
              </a:solidFill>
            </a:rPr>
            <a:t>Reduce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</a:rPr>
            <a:t>減少使用</a:t>
          </a:r>
          <a:endParaRPr lang="zh-TW" altLang="en-US" sz="1200" b="1" kern="1200" dirty="0">
            <a:solidFill>
              <a:schemeClr val="tx1"/>
            </a:solidFill>
          </a:endParaRPr>
        </a:p>
      </dsp:txBody>
      <dsp:txXfrm>
        <a:off x="1325262" y="569178"/>
        <a:ext cx="948029" cy="948029"/>
      </dsp:txXfrm>
    </dsp:sp>
    <dsp:sp modelId="{40E5639D-B49B-4ED1-B6A0-C28B5827309C}">
      <dsp:nvSpPr>
        <dsp:cNvPr id="0" name=""/>
        <dsp:cNvSpPr/>
      </dsp:nvSpPr>
      <dsp:spPr>
        <a:xfrm rot="5400000">
          <a:off x="2335219" y="176491"/>
          <a:ext cx="1340716" cy="1340716"/>
        </a:xfrm>
        <a:prstGeom prst="pieWedge">
          <a:avLst/>
        </a:prstGeom>
        <a:solidFill>
          <a:srgbClr val="00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solidFill>
                <a:schemeClr val="tx1"/>
              </a:solidFill>
            </a:rPr>
            <a:t>Reuse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</a:rPr>
            <a:t>回收再用</a:t>
          </a:r>
          <a:endParaRPr lang="zh-TW" altLang="en-US" sz="1200" b="1" kern="1200" dirty="0">
            <a:solidFill>
              <a:schemeClr val="tx1"/>
            </a:solidFill>
          </a:endParaRPr>
        </a:p>
      </dsp:txBody>
      <dsp:txXfrm rot="-5400000">
        <a:off x="2335219" y="569178"/>
        <a:ext cx="948029" cy="948029"/>
      </dsp:txXfrm>
    </dsp:sp>
    <dsp:sp modelId="{AF539ED3-2B7E-4258-A6C4-297618C23D35}">
      <dsp:nvSpPr>
        <dsp:cNvPr id="0" name=""/>
        <dsp:cNvSpPr/>
      </dsp:nvSpPr>
      <dsp:spPr>
        <a:xfrm rot="10800000">
          <a:off x="2335219" y="1579135"/>
          <a:ext cx="1340716" cy="1340716"/>
        </a:xfrm>
        <a:prstGeom prst="pieWedge">
          <a:avLst/>
        </a:prstGeom>
        <a:solidFill>
          <a:srgbClr val="FF99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solidFill>
                <a:schemeClr val="tx1"/>
              </a:solidFill>
            </a:rPr>
            <a:t>Replace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</a:rPr>
            <a:t>替代使用</a:t>
          </a:r>
          <a:endParaRPr lang="zh-TW" altLang="en-US" sz="1200" b="1" kern="1200" dirty="0">
            <a:solidFill>
              <a:schemeClr val="tx1"/>
            </a:solidFill>
          </a:endParaRPr>
        </a:p>
      </dsp:txBody>
      <dsp:txXfrm rot="10800000">
        <a:off x="2335219" y="1579135"/>
        <a:ext cx="948029" cy="948029"/>
      </dsp:txXfrm>
    </dsp:sp>
    <dsp:sp modelId="{6F8FA6B2-336B-49FB-BF6E-580DB7773FB0}">
      <dsp:nvSpPr>
        <dsp:cNvPr id="0" name=""/>
        <dsp:cNvSpPr/>
      </dsp:nvSpPr>
      <dsp:spPr>
        <a:xfrm rot="16200000">
          <a:off x="932575" y="1579135"/>
          <a:ext cx="1340716" cy="1340716"/>
        </a:xfrm>
        <a:prstGeom prst="pieWedg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solidFill>
                <a:schemeClr val="tx1"/>
              </a:solidFill>
            </a:rPr>
            <a:t>Recycle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</a:rPr>
            <a:t>循環再用</a:t>
          </a:r>
          <a:endParaRPr lang="zh-TW" altLang="en-US" sz="1200" b="1" kern="1200" dirty="0">
            <a:solidFill>
              <a:schemeClr val="tx1"/>
            </a:solidFill>
          </a:endParaRPr>
        </a:p>
      </dsp:txBody>
      <dsp:txXfrm rot="5400000">
        <a:off x="1325262" y="1579135"/>
        <a:ext cx="948029" cy="948029"/>
      </dsp:txXfrm>
    </dsp:sp>
    <dsp:sp modelId="{BACCB697-13D5-4EFF-AB7F-6A08A938360D}">
      <dsp:nvSpPr>
        <dsp:cNvPr id="0" name=""/>
        <dsp:cNvSpPr/>
      </dsp:nvSpPr>
      <dsp:spPr>
        <a:xfrm>
          <a:off x="2072804" y="1269501"/>
          <a:ext cx="462903" cy="402524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9670F399-3676-41E1-8D96-A822029C0BBF}">
      <dsp:nvSpPr>
        <dsp:cNvPr id="0" name=""/>
        <dsp:cNvSpPr/>
      </dsp:nvSpPr>
      <dsp:spPr>
        <a:xfrm rot="10800000">
          <a:off x="2072804" y="1424318"/>
          <a:ext cx="462903" cy="402524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27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27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035A7EBA-49E7-4AEC-BD4A-DEE6D763E6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51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48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411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78" y="4718549"/>
            <a:ext cx="5439719" cy="446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622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48" y="9427622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EA50F45D-9628-4CD2-8AC3-DE08CA6DA2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087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7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5E4E-8C05-4769-ABD2-99CC997F58AD}" type="datetime1">
              <a:rPr lang="zh-TW" altLang="en-US" smtClean="0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C2FE-68FE-47E6-A462-A53B57FCE59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982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DE7-9F51-4E65-9D85-AB6BE8185E31}" type="datetime1">
              <a:rPr lang="zh-TW" altLang="en-US" smtClean="0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30F17-2222-44CE-9F20-5A314715E8A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43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51638" y="0"/>
            <a:ext cx="2141537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75388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CE21-E7D1-453F-ABE5-01FDBBC52225}" type="datetime1">
              <a:rPr lang="zh-TW" altLang="en-US" smtClean="0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5620-EA59-4858-A0DF-BEF0BCF207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0611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0"/>
            <a:ext cx="7269162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23850" y="981075"/>
            <a:ext cx="8569325" cy="51149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AD04-F3BE-40E9-AB67-B38A50A8A9B0}" type="datetime1">
              <a:rPr lang="zh-TW" altLang="en-US" smtClean="0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ACC0-430F-4281-899E-45CB4BBAB4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315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878611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5E4E-8C05-4769-ABD2-99CC997F58AD}" type="datetime1">
              <a:rPr lang="zh-TW" altLang="en-US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C2FE-68FE-47E6-A462-A53B57FCE5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488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6638-42C8-4741-B9B2-0A6C5E83379F}" type="datetime1">
              <a:rPr lang="zh-TW" altLang="en-US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7FD4-5C81-432A-BE40-BBDF34649B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75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0A6-C5BF-49FF-B7F0-C14565D1D878}" type="datetime1">
              <a:rPr lang="zh-TW" altLang="en-US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573C-7580-435C-8CB9-039F874268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9321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4208463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4713" y="981075"/>
            <a:ext cx="4208462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9D6E-7242-4FE9-904B-AD28FEB59A4C}" type="datetime1">
              <a:rPr lang="zh-TW" altLang="en-US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6199-5C8C-41FC-AA02-BF745933ED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8403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53CC-7373-4756-ACC0-EE2DEA325484}" type="datetime1">
              <a:rPr lang="zh-TW" altLang="en-US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E2EA-561F-4634-B7E5-DEB079FEFC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496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A8A5-149E-4AB2-A455-9CABE661DD34}" type="datetime1">
              <a:rPr lang="zh-TW" altLang="en-US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D8E9-12F2-4BF6-B5FB-EED001BFC3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515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6638-42C8-4741-B9B2-0A6C5E83379F}" type="datetime1">
              <a:rPr lang="zh-TW" altLang="en-US" smtClean="0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7FD4-5C81-432A-BE40-BBDF34649BD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226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DC2C5-BEDB-4D2F-9C8A-CABB51A6B647}" type="datetime1">
              <a:rPr lang="zh-TW" altLang="en-US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02B8-C52B-41F2-9476-D23EF0479F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2456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4A88E-E0F6-41A8-96D2-443ECBD11F8A}" type="datetime1">
              <a:rPr lang="zh-TW" altLang="en-US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860B7-693F-4817-81F8-64110C16B7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2560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46F5-E0EE-4645-B875-99BA24E8B489}" type="datetime1">
              <a:rPr lang="zh-TW" altLang="en-US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AED63-7AE4-4E39-8474-F2E1A318FF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2846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DE7-9F51-4E65-9D85-AB6BE8185E31}" type="datetime1">
              <a:rPr lang="zh-TW" altLang="en-US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30F17-2222-44CE-9F20-5A314715E8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2339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51638" y="0"/>
            <a:ext cx="2141537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75388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CE21-E7D1-453F-ABE5-01FDBBC52225}" type="datetime1">
              <a:rPr lang="zh-TW" altLang="en-US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5620-EA59-4858-A0DF-BEF0BCF207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6265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0"/>
            <a:ext cx="7269162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23850" y="981075"/>
            <a:ext cx="8569325" cy="51149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AD04-F3BE-40E9-AB67-B38A50A8A9B0}" type="datetime1">
              <a:rPr lang="zh-TW" altLang="en-US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ACC0-430F-4281-899E-45CB4BBAB4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6735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55C69-192B-4384-ABE6-F7308F240FEF}" type="datetime1">
              <a:rPr lang="en-US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AEE17-7528-4B38-8353-4A30565E04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3751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5AD8-935B-419F-B954-64119E9C71DB}" type="datetime1">
              <a:rPr lang="en-US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7B69-4358-4258-AC3D-9C14945224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7365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3BE16-9515-43A8-91D0-92D8ABAB5DF6}" type="datetime1">
              <a:rPr lang="en-US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E1A8-BC5E-4091-985A-AB969C514E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966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4208463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4713" y="981075"/>
            <a:ext cx="4208462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35F8D-1C22-40F1-9120-579C2A1D6EE1}" type="datetime1">
              <a:rPr lang="en-US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815EE-8F83-44C0-B576-0C3C6D240E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468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0A6-C5BF-49FF-B7F0-C14565D1D878}" type="datetime1">
              <a:rPr lang="zh-TW" altLang="en-US" smtClean="0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573C-7580-435C-8CB9-039F874268B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6399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3356D-37FF-429B-B427-AF98CF1D2762}" type="datetime1">
              <a:rPr lang="en-US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A3F61-6241-47DB-B475-C028AE025A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9351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36A1-A248-414F-A34C-F48A594C12FF}" type="datetime1">
              <a:rPr lang="en-US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18F0-48D9-442A-B9A1-FDF79EE732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7769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F40C3-A427-44B0-B831-C30694969651}" type="datetime1">
              <a:rPr lang="en-US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9CB2F-3C35-48B9-A604-0F74B2B648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4163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CF1C2-DEC8-45B0-9CD6-65AC8ED809DF}" type="datetime1">
              <a:rPr lang="en-US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0C3BD-4909-4D92-86CE-7028EBE269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4562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13970-1714-43D2-B2E5-DEDDF9FA7FAD}" type="datetime1">
              <a:rPr lang="en-US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9D44-5AD1-42AB-8F77-FBC581E88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3301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7E849-1B91-4EBD-81A3-45CFB517003B}" type="datetime1">
              <a:rPr lang="en-US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400FC-3369-4C06-A41D-C63668CA40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67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51638" y="0"/>
            <a:ext cx="2141537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75388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8A191-B6FF-4215-A9CC-F3D2BDD9CF28}" type="datetime1">
              <a:rPr lang="en-US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7CF29-15B0-46F2-A02C-AFBD071AEE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8944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0"/>
            <a:ext cx="7269162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23850" y="981075"/>
            <a:ext cx="8569325" cy="51149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46765-762F-4143-911C-20E2B820177C}" type="datetime1">
              <a:rPr lang="en-US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B9767-A783-4F8B-B2EA-FEB17DBD9A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9977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07950" y="655320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3BFDD37D-0BA0-43A9-A41B-125E2978541B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pic>
        <p:nvPicPr>
          <p:cNvPr id="4" name="Picture 13" descr="PPT-0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E67CABE4-D05F-4AB7-9534-29D3EEC9538F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878611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C2DA-A0B4-4440-BD53-14D3433D8AC1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906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4208463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4713" y="981075"/>
            <a:ext cx="4208462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9D6E-7242-4FE9-904B-AD28FEB59A4C}" type="datetime1">
              <a:rPr lang="zh-TW" altLang="en-US" smtClean="0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6199-5C8C-41FC-AA02-BF745933ED3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5327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7113954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DFC2-27E3-4E08-81A5-75579B10013E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32218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8FB1-BD21-4D94-8EA7-15428FA2FA02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1546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DD36-6B6F-444F-A448-3412AA8B3020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934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80C0-B0DB-486C-8311-AF88F91C8841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4949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D912-FB2B-465C-9FB9-474FF89D363F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5832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7186-4B02-4282-AB08-7B37EC8C1EC2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9503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508A-B6C5-4A46-86B2-9326BD9EC88F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4110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C657-AF40-4C00-8B52-6AF8F4F6F0F7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5159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07950" y="655320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64853B96-375D-4E2E-B2FD-B1AA6E6202C1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pic>
        <p:nvPicPr>
          <p:cNvPr id="4" name="Picture 13" descr="PPT-0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D07C2E93-81D7-41D8-ABCD-9884852510D3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884869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53CC-7373-4756-ACC0-EE2DEA325484}" type="datetime1">
              <a:rPr lang="zh-TW" altLang="en-US" smtClean="0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E2EA-561F-4634-B7E5-DEB079FEFCF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2449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C2DA-A0B4-4440-BD53-14D3433D8AC1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908720"/>
            <a:ext cx="5623693" cy="476250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just">
              <a:defRPr/>
            </a:pPr>
            <a:r>
              <a:rPr lang="zh-TW" altLang="en-US" dirty="0" smtClean="0"/>
              <a:t>本文件屬未公開重大資訊，僅供董事會使用，請注意資訊保密不外洩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481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2927721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DFC2-27E3-4E08-81A5-75579B10013E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967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8FB1-BD21-4D94-8EA7-15428FA2FA02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22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DD36-6B6F-444F-A448-3412AA8B3020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4"/>
          <p:cNvSpPr txBox="1">
            <a:spLocks noChangeArrowheads="1"/>
          </p:cNvSpPr>
          <p:nvPr userDrawn="1"/>
        </p:nvSpPr>
        <p:spPr bwMode="auto">
          <a:xfrm>
            <a:off x="0" y="908720"/>
            <a:ext cx="562369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algn="just">
              <a:defRPr/>
            </a:pPr>
            <a:r>
              <a:rPr lang="zh-TW" altLang="en-US" smtClean="0"/>
              <a:t>本文件屬未公開重大資訊，僅供董事會使用，請注意資訊保密不外洩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2430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80C0-B0DB-486C-8311-AF88F91C8841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69226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D912-FB2B-465C-9FB9-474FF89D363F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30948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7186-4B02-4282-AB08-7B37EC8C1EC2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5780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508A-B6C5-4A46-86B2-9326BD9EC88F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91637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C657-AF40-4C00-8B52-6AF8F4F6F0F7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752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A8A5-149E-4AB2-A455-9CABE661DD34}" type="datetime1">
              <a:rPr lang="zh-TW" altLang="en-US" smtClean="0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D8E9-12F2-4BF6-B5FB-EED001BFC3C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2679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07950" y="655320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EFA0853-04BC-4CBA-93E9-3CDE1753E25D}" type="slidenum">
              <a:rPr lang="en-US" altLang="zh-TW" sz="14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>
              <a:solidFill>
                <a:srgbClr val="000000"/>
              </a:solidFill>
            </a:endParaRPr>
          </a:p>
        </p:txBody>
      </p:sp>
      <p:pic>
        <p:nvPicPr>
          <p:cNvPr id="4" name="Picture 13" descr="PPT-0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 sz="2400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 sz="2400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知識  視野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價值  態度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83F29FAD-AE57-4B07-9388-E3222B914930}" type="slidenum">
              <a:rPr lang="en-US" altLang="zh-TW" sz="14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25863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C2DA-A0B4-4440-BD53-14D3433D8AC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25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67422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DFC2-27E3-4E08-81A5-75579B10013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78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8FB1-BD21-4D94-8EA7-15428FA2FA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774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DD36-6B6F-444F-A448-3412AA8B302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92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80C0-B0DB-486C-8311-AF88F91C884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34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D912-FB2B-465C-9FB9-474FF89D363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108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7186-4B02-4282-AB08-7B37EC8C1EC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182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508A-B6C5-4A46-86B2-9326BD9EC88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DC2C5-BEDB-4D2F-9C8A-CABB51A6B647}" type="datetime1">
              <a:rPr lang="zh-TW" altLang="en-US" smtClean="0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02B8-C52B-41F2-9476-D23EF0479FF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273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C657-AF40-4C00-8B52-6AF8F4F6F0F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1/7/2019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75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2392-DF2F-44D1-90B0-E3C0021995D0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2019/1/7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1CAFE-9872-4AC6-8343-869DD8366575}" type="slidenum">
              <a:rPr lang="en-US" altLang="zh-TW" sz="2400" b="1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altLang="zh-TW" sz="24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4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4A88E-E0F6-41A8-96D2-443ECBD11F8A}" type="datetime1">
              <a:rPr lang="zh-TW" altLang="en-US" smtClean="0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860B7-693F-4817-81F8-64110C16B78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663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46F5-E0EE-4645-B875-99BA24E8B489}" type="datetime1">
              <a:rPr lang="zh-TW" altLang="en-US" smtClean="0"/>
              <a:pPr>
                <a:defRPr/>
              </a:pPr>
              <a:t>2019/1/7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AED63-7AE4-4E39-8474-F2E1A318FFC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373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p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2691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48659BA-C89D-4C17-A149-4AA1A3DB9168}" type="datetime1">
              <a:rPr lang="zh-TW" altLang="en-US" smtClean="0"/>
              <a:pPr>
                <a:defRPr/>
              </a:pPr>
              <a:t>2019/1/7</a:t>
            </a:fld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F3342CD-F608-4614-A150-9324B769407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2056" name="Picture 7" descr="logo"/>
          <p:cNvPicPr>
            <a:picLocks noChangeAspect="1" noChangeArrowheads="1"/>
          </p:cNvPicPr>
          <p:nvPr/>
        </p:nvPicPr>
        <p:blipFill>
          <a:blip r:embed="rId16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2" name="Picture 9" descr="pp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logo"/>
          <p:cNvPicPr>
            <a:picLocks noChangeAspect="1" noChangeArrowheads="1"/>
          </p:cNvPicPr>
          <p:nvPr userDrawn="1"/>
        </p:nvPicPr>
        <p:blipFill>
          <a:blip r:embed="rId16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16" name="Line 11"/>
          <p:cNvSpPr>
            <a:spLocks noChangeShapeType="1"/>
          </p:cNvSpPr>
          <p:nvPr userDrawn="1"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  <p:sldLayoutId id="2147485078" r:id="rId12"/>
    <p:sldLayoutId id="2147485079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p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2691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C48659BA-C89D-4C17-A149-4AA1A3DB9168}" type="datetime1">
              <a:rPr lang="zh-TW" altLang="en-US"/>
              <a:pPr>
                <a:defRPr/>
              </a:pPr>
              <a:t>2019/1/7</a:t>
            </a:fld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4F3342CD-F608-4614-A150-9324B769407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3080" name="Picture 7" descr="logo"/>
          <p:cNvPicPr>
            <a:picLocks noChangeAspect="1" noChangeArrowheads="1"/>
          </p:cNvPicPr>
          <p:nvPr/>
        </p:nvPicPr>
        <p:blipFill>
          <a:blip r:embed="rId15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1" r:id="rId1"/>
    <p:sldLayoutId id="2147485082" r:id="rId2"/>
    <p:sldLayoutId id="2147485083" r:id="rId3"/>
    <p:sldLayoutId id="2147485084" r:id="rId4"/>
    <p:sldLayoutId id="2147485085" r:id="rId5"/>
    <p:sldLayoutId id="2147485086" r:id="rId6"/>
    <p:sldLayoutId id="2147485087" r:id="rId7"/>
    <p:sldLayoutId id="2147485088" r:id="rId8"/>
    <p:sldLayoutId id="2147485089" r:id="rId9"/>
    <p:sldLayoutId id="2147485090" r:id="rId10"/>
    <p:sldLayoutId id="2147485091" r:id="rId11"/>
    <p:sldLayoutId id="214748509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p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2691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69A4D2B0-1C75-42CA-B322-274C327B9483}" type="datetime1">
              <a:rPr lang="en-US"/>
              <a:pPr>
                <a:defRPr/>
              </a:pPr>
              <a:t>1/7/2019</a:t>
            </a:fld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BBF449C5-1C5C-421D-A43C-3D2CF001E04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248" name="Picture 7" descr="logo"/>
          <p:cNvPicPr>
            <a:picLocks noChangeAspect="1" noChangeArrowheads="1"/>
          </p:cNvPicPr>
          <p:nvPr/>
        </p:nvPicPr>
        <p:blipFill>
          <a:blip r:embed="rId15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4" r:id="rId1"/>
    <p:sldLayoutId id="2147485095" r:id="rId2"/>
    <p:sldLayoutId id="2147485096" r:id="rId3"/>
    <p:sldLayoutId id="2147485097" r:id="rId4"/>
    <p:sldLayoutId id="2147485098" r:id="rId5"/>
    <p:sldLayoutId id="2147485099" r:id="rId6"/>
    <p:sldLayoutId id="2147485100" r:id="rId7"/>
    <p:sldLayoutId id="2147485101" r:id="rId8"/>
    <p:sldLayoutId id="2147485102" r:id="rId9"/>
    <p:sldLayoutId id="2147485103" r:id="rId10"/>
    <p:sldLayoutId id="2147485104" r:id="rId11"/>
    <p:sldLayoutId id="214748510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31763"/>
            <a:ext cx="6562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8" name="Picture 18" descr="PPT-0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1/7/2019</a:t>
            </a:fld>
            <a:endParaRPr lang="en-US" altLang="zh-TW" dirty="0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  <a:endParaRPr lang="en-US" altLang="zh-TW" sz="1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E2A0C882-13CB-49E8-A470-2258C61C285F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1033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2" name="Picture 9" descr="p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logo"/>
          <p:cNvPicPr>
            <a:picLocks noChangeAspect="1" noChangeArrowheads="1"/>
          </p:cNvPicPr>
          <p:nvPr/>
        </p:nvPicPr>
        <p:blipFill>
          <a:blip r:embed="rId15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31763"/>
            <a:ext cx="6562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8" name="Picture 18" descr="PPT-0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69A4D2B0-1C75-42CA-B322-274C327B9483}" type="datetime1">
              <a:rPr lang="en-US" smtClean="0"/>
              <a:pPr>
                <a:defRPr/>
              </a:pPr>
              <a:t>1/7/2019</a:t>
            </a:fld>
            <a:endParaRPr lang="en-US" altLang="zh-TW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9E2A267-6792-4B4A-93AF-D0281C771161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1033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31763"/>
            <a:ext cx="6562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8" name="Picture 18" descr="PPT-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DE8BBC53-E8A2-42C4-86FF-47DFF922EB12}" type="datetime1">
              <a:rPr lang="zh-TW" altLang="en-US" b="1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2019/1/7</a:t>
            </a:fld>
            <a:endParaRPr lang="en-US" altLang="zh-TW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b="1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知識  視野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價值  態度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501AE323-26E0-45FE-976F-64EB072C30B7}" type="slidenum">
              <a:rPr lang="en-US" altLang="zh-TW" sz="14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>
              <a:solidFill>
                <a:srgbClr val="000000"/>
              </a:solidFill>
            </a:endParaRPr>
          </a:p>
        </p:txBody>
      </p:sp>
      <p:sp>
        <p:nvSpPr>
          <p:cNvPr id="1033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  <p:sldLayoutId id="2147485154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esconn.com/" TargetMode="Externa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64526" y="2898948"/>
            <a:ext cx="6804248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zh-TW" sz="5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7015" y="2037174"/>
            <a:ext cx="63401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民國</a:t>
            </a:r>
            <a:r>
              <a:rPr lang="en-US" altLang="zh-TW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Times New Roman" pitchFamily="18" charset="0"/>
              </a:rPr>
              <a:t>107</a:t>
            </a:r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年</a:t>
            </a:r>
            <a:endParaRPr lang="en-US" altLang="zh-TW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企業社會責任執行情形報告</a:t>
            </a:r>
            <a:endParaRPr lang="zh-TW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66650" y="4576820"/>
            <a:ext cx="194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Nov </a:t>
            </a:r>
            <a:r>
              <a:rPr lang="en-US" altLang="zh-TW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2, 2018</a:t>
            </a:r>
            <a:endParaRPr lang="zh-TW" altLang="en-US" sz="2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員工福利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963593"/>
            <a:ext cx="8280920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1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員工旅遊  </a:t>
            </a:r>
            <a:r>
              <a:rPr lang="en-US" altLang="zh-TW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2018/09/30~10/02</a:t>
            </a:r>
            <a:r>
              <a:rPr lang="en-US" altLang="zh-TW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2018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宏致電子安排國境之南</a:t>
            </a:r>
            <a:r>
              <a:rPr lang="en-US" altLang="zh-TW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墾丁陽光假期三天兩夜員工旅遊，旅途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中員工可以參觀海洋生物</a:t>
            </a:r>
            <a:r>
              <a:rPr lang="zh-TW" altLang="en-US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博物館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、到屏東</a:t>
            </a:r>
            <a:r>
              <a:rPr lang="zh-TW" altLang="en-US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祕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境走訪</a:t>
            </a:r>
            <a:r>
              <a:rPr lang="zh-TW" altLang="en-US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排灣族的禁地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傳說或者到社</a:t>
            </a:r>
            <a:r>
              <a:rPr lang="zh-TW" altLang="en-US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頂自然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公園來一趟生態</a:t>
            </a:r>
            <a:r>
              <a:rPr lang="zh-TW" altLang="en-US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步道之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旅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5544616" cy="415658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03610"/>
            <a:ext cx="2914784" cy="218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1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9552" y="1107321"/>
            <a:ext cx="82809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ea typeface="+mj-ea"/>
                <a:cs typeface="Times New Roman" panose="02020603050405020304" pitchFamily="18" charset="0"/>
              </a:rPr>
              <a:t>拾</a:t>
            </a:r>
            <a:r>
              <a:rPr lang="zh-TW" altLang="en-US" sz="2000" b="1" dirty="0">
                <a:ea typeface="+mj-ea"/>
                <a:cs typeface="Times New Roman" panose="02020603050405020304" pitchFamily="18" charset="0"/>
              </a:rPr>
              <a:t>福</a:t>
            </a:r>
            <a:r>
              <a:rPr lang="zh-TW" altLang="en-US" sz="2000" b="1" dirty="0" smtClean="0">
                <a:ea typeface="+mj-ea"/>
                <a:cs typeface="Times New Roman" panose="02020603050405020304" pitchFamily="18" charset="0"/>
              </a:rPr>
              <a:t>隊</a:t>
            </a:r>
            <a:endParaRPr lang="en-US" altLang="zh-TW" sz="2000" b="1" dirty="0" smtClean="0"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zh-TW" altLang="en-US" sz="1800" dirty="0">
                <a:ea typeface="+mj-ea"/>
                <a:cs typeface="Times New Roman" panose="02020603050405020304" pitchFamily="18" charset="0"/>
              </a:rPr>
              <a:t>　　宏致拾福團隊以「里仁為美，守望相助，善盡企業社會責任」為目標，</a:t>
            </a:r>
            <a:r>
              <a:rPr lang="zh-TW" altLang="en-US" sz="1800" dirty="0" smtClean="0">
                <a:ea typeface="+mj-ea"/>
                <a:cs typeface="Times New Roman" panose="02020603050405020304" pitchFamily="18" charset="0"/>
              </a:rPr>
              <a:t>持續　　</a:t>
            </a:r>
            <a:endParaRPr lang="en-US" altLang="zh-TW" sz="1800" dirty="0" smtClean="0"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zh-TW" altLang="en-US" sz="1800" dirty="0">
                <a:ea typeface="+mj-ea"/>
                <a:cs typeface="Times New Roman" panose="02020603050405020304" pitchFamily="18" charset="0"/>
              </a:rPr>
              <a:t>　</a:t>
            </a:r>
            <a:r>
              <a:rPr lang="zh-TW" altLang="en-US" sz="1800" dirty="0" smtClean="0">
                <a:ea typeface="+mj-ea"/>
                <a:cs typeface="Times New Roman" panose="02020603050405020304" pitchFamily="18" charset="0"/>
              </a:rPr>
              <a:t>　推動</a:t>
            </a:r>
            <a:r>
              <a:rPr lang="zh-TW" altLang="en-US" sz="1800" dirty="0">
                <a:ea typeface="+mj-ea"/>
                <a:cs typeface="Times New Roman" panose="02020603050405020304" pitchFamily="18" charset="0"/>
              </a:rPr>
              <a:t>「拾福活動」。我們不分年齡、階層、背景，不畏髒亂、低頭彎腰撿</a:t>
            </a:r>
            <a:r>
              <a:rPr lang="zh-TW" altLang="en-US" sz="1800" dirty="0" smtClean="0">
                <a:ea typeface="+mj-ea"/>
                <a:cs typeface="Times New Roman" panose="02020603050405020304" pitchFamily="18" charset="0"/>
              </a:rPr>
              <a:t>垃</a:t>
            </a:r>
            <a:endParaRPr lang="en-US" altLang="zh-TW" sz="1800" dirty="0" smtClean="0"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zh-TW" altLang="en-US" sz="1800" dirty="0">
                <a:ea typeface="+mj-ea"/>
                <a:cs typeface="Times New Roman" panose="02020603050405020304" pitchFamily="18" charset="0"/>
              </a:rPr>
              <a:t>　</a:t>
            </a:r>
            <a:r>
              <a:rPr lang="zh-TW" altLang="en-US" sz="1800" dirty="0" smtClean="0">
                <a:ea typeface="+mj-ea"/>
                <a:cs typeface="Times New Roman" panose="02020603050405020304" pitchFamily="18" charset="0"/>
              </a:rPr>
              <a:t>　圾</a:t>
            </a:r>
            <a:r>
              <a:rPr lang="zh-TW" altLang="en-US" sz="1800" dirty="0">
                <a:ea typeface="+mj-ea"/>
                <a:cs typeface="Times New Roman" panose="02020603050405020304" pitchFamily="18" charset="0"/>
              </a:rPr>
              <a:t>、掃街道、做資源回收，為地球環境付出心力，期望幫助台灣這片土地</a:t>
            </a:r>
            <a:r>
              <a:rPr lang="zh-TW" altLang="en-US" sz="1800" dirty="0" smtClean="0">
                <a:ea typeface="+mj-ea"/>
                <a:cs typeface="Times New Roman" panose="02020603050405020304" pitchFamily="18" charset="0"/>
              </a:rPr>
              <a:t>成</a:t>
            </a:r>
            <a:endParaRPr lang="en-US" altLang="zh-TW" sz="1800" dirty="0" smtClean="0"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zh-TW" altLang="en-US" sz="1800" dirty="0">
                <a:ea typeface="+mj-ea"/>
                <a:cs typeface="Times New Roman" panose="02020603050405020304" pitchFamily="18" charset="0"/>
              </a:rPr>
              <a:t>　</a:t>
            </a:r>
            <a:r>
              <a:rPr lang="zh-TW" altLang="en-US" sz="1800" dirty="0" smtClean="0">
                <a:ea typeface="+mj-ea"/>
                <a:cs typeface="Times New Roman" panose="02020603050405020304" pitchFamily="18" charset="0"/>
              </a:rPr>
              <a:t>　為</a:t>
            </a:r>
            <a:r>
              <a:rPr lang="zh-TW" altLang="en-US" sz="1800" dirty="0">
                <a:ea typeface="+mj-ea"/>
                <a:cs typeface="Times New Roman" panose="02020603050405020304" pitchFamily="18" charset="0"/>
              </a:rPr>
              <a:t>淨土、垃圾成為黃金、黃金變為愛心。</a:t>
            </a:r>
            <a:endParaRPr lang="en-US" altLang="zh-TW" sz="1800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社會公益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841322"/>
            <a:ext cx="3370749" cy="22432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6552"/>
            <a:ext cx="3347864" cy="222802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64" y="4653136"/>
            <a:ext cx="2843808" cy="1892569"/>
          </a:xfrm>
          <a:prstGeom prst="ellipse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538704"/>
              </p:ext>
            </p:extLst>
          </p:nvPr>
        </p:nvGraphicFramePr>
        <p:xfrm>
          <a:off x="539551" y="5123849"/>
          <a:ext cx="3970020" cy="153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8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5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50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50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7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　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r>
                        <a:rPr lang="zh-TW" sz="1200">
                          <a:effectLst/>
                        </a:rPr>
                        <a:t>月</a:t>
                      </a:r>
                      <a:r>
                        <a:rPr lang="en-US" sz="1200">
                          <a:effectLst/>
                        </a:rPr>
                        <a:t>6</a:t>
                      </a:r>
                      <a:r>
                        <a:rPr lang="zh-TW" sz="1200">
                          <a:effectLst/>
                        </a:rPr>
                        <a:t>日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r>
                        <a:rPr lang="zh-TW" sz="1200">
                          <a:effectLst/>
                        </a:rPr>
                        <a:t>月</a:t>
                      </a:r>
                      <a:r>
                        <a:rPr lang="en-US" sz="1200">
                          <a:effectLst/>
                        </a:rPr>
                        <a:t>14</a:t>
                      </a:r>
                      <a:r>
                        <a:rPr lang="zh-TW" sz="1200">
                          <a:effectLst/>
                        </a:rPr>
                        <a:t>日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r>
                        <a:rPr lang="zh-TW" sz="1200">
                          <a:effectLst/>
                        </a:rPr>
                        <a:t>月</a:t>
                      </a:r>
                      <a:r>
                        <a:rPr lang="en-US" sz="1200">
                          <a:effectLst/>
                        </a:rPr>
                        <a:t>21</a:t>
                      </a:r>
                      <a:r>
                        <a:rPr lang="zh-TW" sz="1200">
                          <a:effectLst/>
                        </a:rPr>
                        <a:t>日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</a:rPr>
                        <a:t>目前統計</a:t>
                      </a:r>
                      <a:endParaRPr lang="zh-TW" sz="12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總重</a:t>
                      </a:r>
                      <a:r>
                        <a:rPr lang="en-US" sz="1200">
                          <a:effectLst/>
                        </a:rPr>
                        <a:t>(</a:t>
                      </a:r>
                      <a:r>
                        <a:rPr lang="zh-TW" sz="1200">
                          <a:effectLst/>
                        </a:rPr>
                        <a:t>公斤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350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262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533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1145</a:t>
                      </a:r>
                      <a:r>
                        <a:rPr lang="zh-TW" sz="1200">
                          <a:effectLst/>
                        </a:rPr>
                        <a:t>公斤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玻璃</a:t>
                      </a:r>
                      <a:r>
                        <a:rPr lang="en-US" sz="1200">
                          <a:effectLst/>
                        </a:rPr>
                        <a:t>(</a:t>
                      </a:r>
                      <a:r>
                        <a:rPr lang="zh-TW" sz="1200">
                          <a:effectLst/>
                        </a:rPr>
                        <a:t>個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273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458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鐵鋁</a:t>
                      </a:r>
                      <a:r>
                        <a:rPr lang="en-US" sz="1200">
                          <a:effectLst/>
                        </a:rPr>
                        <a:t>(</a:t>
                      </a:r>
                      <a:r>
                        <a:rPr lang="zh-TW" sz="1200">
                          <a:effectLst/>
                        </a:rPr>
                        <a:t>個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192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312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塑膠</a:t>
                      </a:r>
                      <a:r>
                        <a:rPr lang="en-US" sz="1200">
                          <a:effectLst/>
                        </a:rPr>
                        <a:t>(</a:t>
                      </a:r>
                      <a:r>
                        <a:rPr lang="zh-TW" sz="1200">
                          <a:effectLst/>
                        </a:rPr>
                        <a:t>個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275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102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457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樹葉</a:t>
                      </a:r>
                      <a:r>
                        <a:rPr lang="en-US" sz="1200">
                          <a:effectLst/>
                        </a:rPr>
                        <a:t>(</a:t>
                      </a:r>
                      <a:r>
                        <a:rPr lang="zh-TW" sz="1200">
                          <a:effectLst/>
                        </a:rPr>
                        <a:t>公斤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　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　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450</a:t>
                      </a:r>
                      <a:endParaRPr lang="zh-TW" sz="12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450</a:t>
                      </a:r>
                      <a:endParaRPr lang="zh-TW" sz="12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4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3528" y="1052736"/>
            <a:ext cx="84249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ea typeface="+mj-ea"/>
                <a:cs typeface="Times New Roman" panose="02020603050405020304" pitchFamily="18" charset="0"/>
              </a:rPr>
              <a:t>CSR X USR </a:t>
            </a:r>
          </a:p>
          <a:p>
            <a:r>
              <a:rPr lang="zh-TW" altLang="zh-TW" sz="1800" dirty="0" smtClean="0">
                <a:ea typeface="+mj-ea"/>
                <a:cs typeface="Times New Roman" panose="02020603050405020304" pitchFamily="18" charset="0"/>
              </a:rPr>
              <a:t>宏</a:t>
            </a:r>
            <a:r>
              <a:rPr lang="zh-TW" altLang="zh-TW" sz="1800" dirty="0">
                <a:ea typeface="+mj-ea"/>
                <a:cs typeface="Times New Roman" panose="02020603050405020304" pitchFamily="18" charset="0"/>
              </a:rPr>
              <a:t>致電子與中原大學攜手合作，結合企業責任的</a:t>
            </a:r>
            <a:r>
              <a:rPr lang="en-US" altLang="zh-TW" sz="1800" dirty="0">
                <a:ea typeface="+mj-ea"/>
                <a:cs typeface="Times New Roman" panose="02020603050405020304" pitchFamily="18" charset="0"/>
              </a:rPr>
              <a:t>CSR</a:t>
            </a:r>
            <a:r>
              <a:rPr lang="zh-TW" altLang="zh-TW" sz="1800" dirty="0">
                <a:ea typeface="+mj-ea"/>
                <a:cs typeface="Times New Roman" panose="02020603050405020304" pitchFamily="18" charset="0"/>
              </a:rPr>
              <a:t>與大專學院的</a:t>
            </a:r>
            <a:r>
              <a:rPr lang="en-US" altLang="zh-TW" sz="1800" dirty="0">
                <a:ea typeface="+mj-ea"/>
                <a:cs typeface="Times New Roman" panose="02020603050405020304" pitchFamily="18" charset="0"/>
              </a:rPr>
              <a:t>USR </a:t>
            </a:r>
            <a:r>
              <a:rPr lang="zh-TW" altLang="zh-TW" sz="1800" dirty="0">
                <a:ea typeface="+mj-ea"/>
                <a:cs typeface="Times New Roman" panose="02020603050405020304" pitchFamily="18" charset="0"/>
              </a:rPr>
              <a:t>，舉辦「第一屆宏致電子公益實踐計畫」。</a:t>
            </a:r>
          </a:p>
          <a:p>
            <a:pPr marL="542925">
              <a:spcBef>
                <a:spcPts val="300"/>
              </a:spcBef>
            </a:pPr>
            <a:r>
              <a:rPr lang="zh-TW" altLang="zh-TW" sz="1800" dirty="0">
                <a:ea typeface="+mj-ea"/>
                <a:cs typeface="Times New Roman" panose="02020603050405020304" pitchFamily="18" charset="0"/>
              </a:rPr>
              <a:t>鼓勵投入公益的青年人，未來這些圓夢種子，可以成為改變社會的大力量</a:t>
            </a:r>
            <a:r>
              <a:rPr lang="en-US" altLang="zh-TW" sz="1800" dirty="0">
                <a:ea typeface="+mj-ea"/>
                <a:cs typeface="Times New Roman" panose="02020603050405020304" pitchFamily="18" charset="0"/>
              </a:rPr>
              <a:t>~~</a:t>
            </a:r>
            <a:endParaRPr lang="zh-TW" altLang="zh-TW" sz="1800" dirty="0">
              <a:ea typeface="+mj-ea"/>
              <a:cs typeface="Times New Roman" panose="02020603050405020304" pitchFamily="18" charset="0"/>
            </a:endParaRPr>
          </a:p>
          <a:p>
            <a:pPr marL="542925">
              <a:spcBef>
                <a:spcPts val="300"/>
              </a:spcBef>
            </a:pPr>
            <a:r>
              <a:rPr lang="zh-TW" altLang="zh-TW" sz="1800" dirty="0">
                <a:ea typeface="+mj-ea"/>
                <a:cs typeface="Times New Roman" panose="02020603050405020304" pitchFamily="18" charset="0"/>
              </a:rPr>
              <a:t>也希望宏致同仁與中原大學可以一起實踐公益，真正達成「與宏致一同做好事」，為台灣種下一顆顆美好的種子</a:t>
            </a:r>
            <a:r>
              <a:rPr lang="en-US" altLang="zh-TW" sz="1800" dirty="0">
                <a:ea typeface="+mj-ea"/>
                <a:cs typeface="Times New Roman" panose="02020603050405020304" pitchFamily="18" charset="0"/>
              </a:rPr>
              <a:t>!!</a:t>
            </a:r>
            <a:endParaRPr lang="zh-TW" altLang="zh-TW" sz="1800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社會公益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t="26971"/>
          <a:stretch/>
        </p:blipFill>
        <p:spPr>
          <a:xfrm>
            <a:off x="251520" y="3068960"/>
            <a:ext cx="4280784" cy="22451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59032"/>
            <a:ext cx="3143733" cy="209582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0"/>
          <a:stretch/>
        </p:blipFill>
        <p:spPr>
          <a:xfrm>
            <a:off x="6101469" y="2852936"/>
            <a:ext cx="2719003" cy="196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PT-01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445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779942" y="1412776"/>
            <a:ext cx="509631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3000"/>
              </a:spcBef>
              <a:buFont typeface="Wingdings" pitchFamily="2" charset="2"/>
              <a:buChar char="Ø"/>
            </a:pPr>
            <a:r>
              <a:rPr lang="zh-TW" alt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 落實公司治理</a:t>
            </a:r>
            <a:endParaRPr lang="en-US" altLang="zh-TW" sz="3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endParaRPr>
          </a:p>
          <a:p>
            <a:pPr>
              <a:spcBef>
                <a:spcPts val="3000"/>
              </a:spcBef>
              <a:buFont typeface="Wingdings" pitchFamily="2" charset="2"/>
              <a:buChar char="Ø"/>
            </a:pPr>
            <a:r>
              <a:rPr lang="en-US" altLang="zh-TW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 </a:t>
            </a:r>
            <a:r>
              <a:rPr lang="zh-TW" alt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堅持企業承諾</a:t>
            </a:r>
            <a:endParaRPr lang="en-US" altLang="zh-TW" sz="3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endParaRPr>
          </a:p>
          <a:p>
            <a:pPr>
              <a:spcBef>
                <a:spcPts val="3000"/>
              </a:spcBef>
              <a:buFont typeface="Wingdings" pitchFamily="2" charset="2"/>
              <a:buChar char="Ø"/>
            </a:pPr>
            <a:r>
              <a:rPr lang="zh-TW" altLang="en-US" sz="3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 環境永續發展</a:t>
            </a:r>
            <a:endParaRPr lang="en-US" altLang="zh-TW" sz="36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endParaRPr>
          </a:p>
          <a:p>
            <a:pPr>
              <a:spcBef>
                <a:spcPts val="3000"/>
              </a:spcBef>
              <a:buFont typeface="Wingdings" pitchFamily="2" charset="2"/>
              <a:buChar char="Ø"/>
            </a:pPr>
            <a:r>
              <a:rPr lang="en-US" altLang="zh-TW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</a:t>
            </a:r>
            <a:r>
              <a:rPr lang="en-US" altLang="zh-TW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</a:t>
            </a:r>
            <a:r>
              <a:rPr lang="zh-TW" alt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員工福利</a:t>
            </a:r>
            <a:endParaRPr lang="en-US" altLang="zh-TW" sz="3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endParaRPr>
          </a:p>
          <a:p>
            <a:pPr>
              <a:spcBef>
                <a:spcPts val="3000"/>
              </a:spcBef>
              <a:buFont typeface="Wingdings" pitchFamily="2" charset="2"/>
              <a:buChar char="Ø"/>
            </a:pPr>
            <a:r>
              <a:rPr lang="en-US" altLang="zh-TW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 </a:t>
            </a:r>
            <a:r>
              <a:rPr lang="zh-TW" alt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社會公益</a:t>
            </a:r>
            <a:endParaRPr lang="zh-TW" altLang="en-US" sz="3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987824" y="35802"/>
            <a:ext cx="6156176" cy="584886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zh-TW" altLang="en-US" sz="35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企業社</a:t>
            </a:r>
            <a:r>
              <a:rPr lang="zh-TW" altLang="en-US" sz="35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會責任推</a:t>
            </a:r>
            <a:r>
              <a:rPr lang="zh-TW" altLang="en-US" sz="35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動與實行措施</a:t>
            </a:r>
          </a:p>
        </p:txBody>
      </p:sp>
    </p:spTree>
    <p:extLst>
      <p:ext uri="{BB962C8B-B14F-4D97-AF65-F5344CB8AC3E}">
        <p14:creationId xmlns:p14="http://schemas.microsoft.com/office/powerpoint/2010/main" val="287557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落實公司治理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1046341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一、定期召開董事會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設立內控內</a:t>
            </a:r>
            <a:r>
              <a:rPr lang="zh-TW" altLang="zh-TW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稽專責單位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依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照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風險評估結果訂定年度稽核計劃，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每月依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計畫執行</a:t>
            </a:r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三、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定期揭露與員工、股東、顧客等利益關係人相關的資訊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1.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向員工說明並公布各項福利措施</a:t>
            </a: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2.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向員工說明並公布申訴或檢舉辦法</a:t>
            </a: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3.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定期公布公司財務資訊</a:t>
            </a:r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4.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公布董事會決議事項</a:t>
            </a: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5.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提供顧客清楚且正確的產品、服務資訊</a:t>
            </a: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6.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於公司網站設置利害關係人專區，以瞭解並回應利害關係人所關切之重要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企業社會責任議題</a:t>
            </a:r>
          </a:p>
          <a:p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四、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官網設有</a:t>
            </a:r>
            <a:r>
              <a:rPr lang="en-US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CSR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專區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14400" lvl="1" indent="-457200"/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CSR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專區網址：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www.acesconn.com/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投資人關係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公司治理</a:t>
            </a:r>
            <a:endParaRPr lang="zh-TW" altLang="en-US" sz="20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980728"/>
            <a:ext cx="828092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en-US" altLang="zh-TW" sz="1000" b="1" dirty="0" smtClean="0"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a typeface="+mn-ea"/>
                <a:cs typeface="Times New Roman" panose="02020603050405020304" pitchFamily="18" charset="0"/>
              </a:rPr>
              <a:t>一、良好的溝通管道</a:t>
            </a:r>
          </a:p>
          <a:p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  1.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公司內網員工意見箱與總經理信箱</a:t>
            </a:r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  2.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實體意見信箱</a:t>
            </a:r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  </a:t>
            </a:r>
          </a:p>
          <a:p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a typeface="+mn-ea"/>
                <a:cs typeface="Times New Roman" panose="02020603050405020304" pitchFamily="18" charset="0"/>
              </a:rPr>
              <a:t>二、重視</a:t>
            </a:r>
            <a:r>
              <a:rPr lang="zh-TW" altLang="en-US" sz="2000" b="1" dirty="0">
                <a:ea typeface="+mn-ea"/>
                <a:cs typeface="Times New Roman" panose="02020603050405020304" pitchFamily="18" charset="0"/>
              </a:rPr>
              <a:t>性別平等</a:t>
            </a:r>
            <a:endParaRPr lang="en-US" altLang="zh-TW" sz="2000" b="1" dirty="0"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000" dirty="0">
                <a:ea typeface="+mn-ea"/>
                <a:cs typeface="Times New Roman" panose="02020603050405020304" pitchFamily="18" charset="0"/>
              </a:rPr>
              <a:t>         </a:t>
            </a:r>
            <a:r>
              <a:rPr lang="zh-TW" altLang="en-US" sz="1800" dirty="0">
                <a:ea typeface="+mn-ea"/>
                <a:cs typeface="Times New Roman" panose="02020603050405020304" pitchFamily="18" charset="0"/>
              </a:rPr>
              <a:t>宏致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電子</a:t>
            </a:r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2018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年</a:t>
            </a:r>
            <a:r>
              <a:rPr lang="zh-TW" altLang="en-US" sz="1800" dirty="0">
                <a:ea typeface="+mn-ea"/>
                <a:cs typeface="Times New Roman" panose="02020603050405020304" pitchFamily="18" charset="0"/>
              </a:rPr>
              <a:t>員工男女性別佔比分別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為</a:t>
            </a:r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8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男性</a:t>
            </a:r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54%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，女性</a:t>
            </a:r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46%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，顯示</a:t>
            </a:r>
            <a:r>
              <a:rPr lang="zh-TW" altLang="en-US" sz="1800" dirty="0">
                <a:ea typeface="+mn-ea"/>
                <a:cs typeface="Times New Roman" panose="02020603050405020304" pitchFamily="18" charset="0"/>
              </a:rPr>
              <a:t>宏致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電子重視</a:t>
            </a:r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8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男女平等</a:t>
            </a:r>
            <a:r>
              <a:rPr lang="zh-TW" altLang="en-US" sz="1800" dirty="0">
                <a:ea typeface="+mn-ea"/>
                <a:cs typeface="Times New Roman" panose="02020603050405020304" pitchFamily="18" charset="0"/>
              </a:rPr>
              <a:t>並提供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性別友善</a:t>
            </a:r>
            <a:r>
              <a:rPr lang="zh-TW" altLang="en-US" sz="1800" dirty="0">
                <a:ea typeface="+mn-ea"/>
                <a:cs typeface="Times New Roman" panose="02020603050405020304" pitchFamily="18" charset="0"/>
              </a:rPr>
              <a:t>環境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。</a:t>
            </a:r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endParaRPr lang="en-US" altLang="zh-TW" sz="2000" b="1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ea typeface="+mn-ea"/>
                <a:cs typeface="Times New Roman" panose="02020603050405020304" pitchFamily="18" charset="0"/>
              </a:rPr>
              <a:t>三、</a:t>
            </a:r>
            <a:r>
              <a:rPr lang="zh-TW" altLang="zh-TW" sz="2000" b="1" dirty="0" smtClean="0">
                <a:ea typeface="+mn-ea"/>
                <a:cs typeface="Times New Roman" panose="02020603050405020304" pitchFamily="18" charset="0"/>
              </a:rPr>
              <a:t>員工持股信託</a:t>
            </a:r>
            <a:endParaRPr lang="en-US" altLang="zh-TW" sz="2000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 1.</a:t>
            </a:r>
            <a:r>
              <a:rPr lang="zh-TW" altLang="zh-TW" sz="1800" dirty="0" smtClean="0">
                <a:ea typeface="+mn-ea"/>
                <a:cs typeface="Times New Roman" panose="02020603050405020304" pitchFamily="18" charset="0"/>
              </a:rPr>
              <a:t>年中紅利信託</a:t>
            </a:r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 2.</a:t>
            </a:r>
            <a:r>
              <a:rPr lang="zh-TW" altLang="zh-TW" sz="1800" dirty="0" smtClean="0">
                <a:ea typeface="+mn-ea"/>
                <a:cs typeface="Times New Roman" panose="02020603050405020304" pitchFamily="18" charset="0"/>
              </a:rPr>
              <a:t>每月薪資信託</a:t>
            </a:r>
            <a:endParaRPr lang="zh-TW" altLang="en-US" sz="20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堅持企業承諾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89" y="1196752"/>
            <a:ext cx="2770183" cy="233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17451" r="3831"/>
          <a:stretch/>
        </p:blipFill>
        <p:spPr>
          <a:xfrm>
            <a:off x="3367332" y="1829266"/>
            <a:ext cx="1453266" cy="1815758"/>
          </a:xfrm>
          <a:prstGeom prst="rect">
            <a:avLst/>
          </a:prstGeom>
        </p:spPr>
      </p:pic>
      <p:sp>
        <p:nvSpPr>
          <p:cNvPr id="4" name="向下箭號 3"/>
          <p:cNvSpPr/>
          <p:nvPr/>
        </p:nvSpPr>
        <p:spPr>
          <a:xfrm rot="1643694">
            <a:off x="6485067" y="2872133"/>
            <a:ext cx="357944" cy="452203"/>
          </a:xfrm>
          <a:prstGeom prst="downArrow">
            <a:avLst>
              <a:gd name="adj1" fmla="val 50000"/>
              <a:gd name="adj2" fmla="val 670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56499"/>
            <a:ext cx="1055086" cy="29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21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8445" y="1196752"/>
            <a:ext cx="352839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四、聘僱在</a:t>
            </a:r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地人才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42925">
              <a:spcBef>
                <a:spcPts val="0"/>
              </a:spcBef>
              <a:tabLst>
                <a:tab pos="542925" algn="l"/>
              </a:tabLst>
            </a:pP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宏致電子深</a:t>
            </a:r>
            <a:r>
              <a:rPr lang="zh-TW" altLang="en-US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根台灣聘僱在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地人才，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2018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年聘僱台灣人 數佔全公司人數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87.28%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，積極為台灣創造就業機會，並提供一個能發揮所長</a:t>
            </a:r>
            <a:r>
              <a:rPr lang="zh-TW" altLang="en-US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的舞台</a:t>
            </a:r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altLang="zh-TW" sz="1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altLang="zh-TW" sz="1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altLang="zh-TW" sz="1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五、完整的教育訓練課程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     截至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2018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09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     內訓合計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88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堂課程</a:t>
            </a:r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     外訓合計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92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堂課程   </a:t>
            </a:r>
            <a:r>
              <a:rPr lang="zh-TW" altLang="en-US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endParaRPr lang="en-US" altLang="zh-TW" sz="20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堅持企業承諾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圖表 4"/>
          <p:cNvGraphicFramePr/>
          <p:nvPr>
            <p:extLst/>
          </p:nvPr>
        </p:nvGraphicFramePr>
        <p:xfrm>
          <a:off x="3779912" y="932591"/>
          <a:ext cx="5221374" cy="300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68" y="4968369"/>
            <a:ext cx="3223418" cy="181317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21720" r="13764" b="6440"/>
          <a:stretch/>
        </p:blipFill>
        <p:spPr>
          <a:xfrm>
            <a:off x="3153442" y="3983804"/>
            <a:ext cx="314675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員工訓練</a:t>
            </a:r>
            <a:r>
              <a:rPr lang="zh-TW" altLang="en-US" sz="4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與</a:t>
            </a:r>
            <a:r>
              <a:rPr lang="zh-TW" altLang="en-US" sz="44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發展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1285367"/>
            <a:ext cx="4248472" cy="2376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400" dirty="0">
                <a:ea typeface="+mn-ea"/>
                <a:cs typeface="Times New Roman" panose="02020603050405020304" pitchFamily="18" charset="0"/>
              </a:rPr>
              <a:t>宏致電子於</a:t>
            </a:r>
            <a:r>
              <a:rPr lang="en-US" altLang="zh-TW" sz="2400" dirty="0">
                <a:ea typeface="+mn-ea"/>
                <a:cs typeface="Times New Roman" panose="02020603050405020304" pitchFamily="18" charset="0"/>
              </a:rPr>
              <a:t>106</a:t>
            </a:r>
            <a:r>
              <a:rPr lang="zh-TW" altLang="en-US" sz="2400" dirty="0" smtClean="0">
                <a:ea typeface="+mn-ea"/>
                <a:cs typeface="Times New Roman" panose="02020603050405020304" pitchFamily="18" charset="0"/>
              </a:rPr>
              <a:t>年年底接受</a:t>
            </a:r>
            <a:r>
              <a:rPr lang="en-US" altLang="zh-TW" sz="2400" dirty="0">
                <a:ea typeface="+mn-ea"/>
                <a:cs typeface="Times New Roman" panose="02020603050405020304" pitchFamily="18" charset="0"/>
              </a:rPr>
              <a:t>TTQS</a:t>
            </a:r>
            <a:r>
              <a:rPr lang="zh-TW" altLang="en-US" sz="2400" dirty="0">
                <a:ea typeface="+mn-ea"/>
                <a:cs typeface="Times New Roman" panose="02020603050405020304" pitchFamily="18" charset="0"/>
              </a:rPr>
              <a:t>評核委員實地審查，</a:t>
            </a:r>
            <a:r>
              <a:rPr lang="zh-TW" altLang="en-US" sz="2400" dirty="0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認可本公司辦訓品質與能力</a:t>
            </a:r>
            <a:r>
              <a:rPr lang="zh-TW" altLang="en-US" sz="2400" dirty="0">
                <a:ea typeface="+mn-ea"/>
                <a:cs typeface="Times New Roman" panose="02020603050405020304" pitchFamily="18" charset="0"/>
              </a:rPr>
              <a:t>，通過</a:t>
            </a:r>
            <a:r>
              <a:rPr lang="en-US" altLang="zh-TW" sz="2400" dirty="0">
                <a:ea typeface="+mn-ea"/>
                <a:cs typeface="Times New Roman" panose="02020603050405020304" pitchFamily="18" charset="0"/>
              </a:rPr>
              <a:t>TTQS</a:t>
            </a:r>
            <a:r>
              <a:rPr lang="zh-TW" altLang="en-US" sz="2400" dirty="0">
                <a:ea typeface="+mn-ea"/>
                <a:cs typeface="Times New Roman" panose="02020603050405020304" pitchFamily="18" charset="0"/>
              </a:rPr>
              <a:t>人才發展品質管理系統評核</a:t>
            </a:r>
            <a:r>
              <a:rPr lang="en-US" altLang="zh-TW" sz="2400" dirty="0"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ea typeface="+mn-ea"/>
                <a:cs typeface="Times New Roman" panose="02020603050405020304" pitchFamily="18" charset="0"/>
              </a:rPr>
              <a:t>企業機構版</a:t>
            </a:r>
            <a:r>
              <a:rPr lang="en-US" altLang="zh-TW" sz="2400" dirty="0"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ea typeface="+mn-ea"/>
                <a:cs typeface="Times New Roman" panose="02020603050405020304" pitchFamily="18" charset="0"/>
              </a:rPr>
              <a:t>，榮獲</a:t>
            </a:r>
            <a:r>
              <a:rPr lang="zh-TW" altLang="en-US" sz="2400" dirty="0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銅牌</a:t>
            </a:r>
            <a:r>
              <a:rPr lang="zh-TW" altLang="en-US" sz="2400" dirty="0">
                <a:ea typeface="+mn-ea"/>
                <a:cs typeface="Times New Roman" panose="02020603050405020304" pitchFamily="18" charset="0"/>
              </a:rPr>
              <a:t>認證。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6507" t="9277" r="24720" b="5901"/>
          <a:stretch/>
        </p:blipFill>
        <p:spPr>
          <a:xfrm>
            <a:off x="4932040" y="1268760"/>
            <a:ext cx="3600400" cy="50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1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企業社會責任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1268760"/>
            <a:ext cx="8610848" cy="160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zh-TW" altLang="en-US" sz="2400" dirty="0">
                <a:ea typeface="+mn-ea"/>
                <a:cs typeface="Times New Roman" panose="02020603050405020304" pitchFamily="18" charset="0"/>
              </a:rPr>
              <a:t>宏致</a:t>
            </a:r>
            <a:r>
              <a:rPr lang="zh-TW" altLang="en-US" sz="2400" dirty="0" smtClean="0">
                <a:ea typeface="+mn-ea"/>
                <a:cs typeface="Times New Roman" panose="02020603050405020304" pitchFamily="18" charset="0"/>
              </a:rPr>
              <a:t>電子持續實踐社會公益參與，積極展現企業社會責任。</a:t>
            </a:r>
            <a:endParaRPr lang="en-US" altLang="zh-TW" sz="2400" dirty="0" smtClean="0"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</a:pPr>
            <a:r>
              <a:rPr lang="zh-TW" altLang="en-US" sz="2400" dirty="0" smtClean="0">
                <a:ea typeface="+mn-ea"/>
                <a:cs typeface="Times New Roman" panose="02020603050405020304" pitchFamily="18" charset="0"/>
              </a:rPr>
              <a:t>自</a:t>
            </a:r>
            <a:r>
              <a:rPr lang="en-US" altLang="zh-TW" sz="2400" dirty="0" smtClean="0">
                <a:ea typeface="+mn-ea"/>
                <a:cs typeface="Times New Roman" panose="02020603050405020304" pitchFamily="18" charset="0"/>
              </a:rPr>
              <a:t>2018</a:t>
            </a:r>
            <a:r>
              <a:rPr lang="zh-TW" altLang="en-US" sz="2400" dirty="0" smtClean="0"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TW" sz="2400" dirty="0" smtClean="0"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en-US" sz="2400" dirty="0" smtClean="0">
                <a:ea typeface="+mn-ea"/>
                <a:cs typeface="Times New Roman" panose="02020603050405020304" pitchFamily="18" charset="0"/>
              </a:rPr>
              <a:t>月起，宏致電子正式導入</a:t>
            </a:r>
            <a:r>
              <a:rPr lang="en-US" altLang="zh-TW" sz="2400" dirty="0" smtClean="0">
                <a:ea typeface="+mn-ea"/>
                <a:cs typeface="Times New Roman" panose="02020603050405020304" pitchFamily="18" charset="0"/>
              </a:rPr>
              <a:t>RBA</a:t>
            </a:r>
            <a:r>
              <a:rPr lang="zh-TW" altLang="en-US" sz="2400" dirty="0" smtClean="0">
                <a:ea typeface="+mn-ea"/>
                <a:cs typeface="Times New Roman" panose="02020603050405020304" pitchFamily="18" charset="0"/>
              </a:rPr>
              <a:t>體制</a:t>
            </a:r>
            <a:r>
              <a:rPr lang="en-US" altLang="zh-TW" dirty="0" smtClean="0"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ea typeface="+mn-ea"/>
                <a:cs typeface="Times New Roman" panose="02020603050405020304" pitchFamily="18" charset="0"/>
              </a:rPr>
              <a:t>*註</a:t>
            </a:r>
            <a:r>
              <a:rPr lang="en-US" altLang="zh-TW" dirty="0" smtClean="0">
                <a:ea typeface="+mn-ea"/>
                <a:cs typeface="Times New Roman" panose="02020603050405020304" pitchFamily="18" charset="0"/>
              </a:rPr>
              <a:t>1)</a:t>
            </a:r>
            <a:r>
              <a:rPr lang="zh-TW" altLang="en-US" sz="2400" dirty="0" smtClean="0">
                <a:ea typeface="+mn-ea"/>
                <a:cs typeface="Times New Roman" panose="02020603050405020304" pitchFamily="18" charset="0"/>
              </a:rPr>
              <a:t>，致力於將企業社會責任落實於勞工與工作環境中，營造富有人權與尊嚴且健康、安全與衛生的友善職場環境。</a:t>
            </a:r>
            <a:endParaRPr lang="zh-TW" altLang="en-US" sz="24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6696" y="566124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ea typeface="+mn-ea"/>
                <a:cs typeface="Times New Roman" panose="02020603050405020304" pitchFamily="18" charset="0"/>
              </a:rPr>
              <a:t>*註</a:t>
            </a:r>
            <a:r>
              <a:rPr lang="en-US" altLang="zh-TW" sz="1200" dirty="0" smtClean="0">
                <a:ea typeface="+mn-ea"/>
                <a:cs typeface="Times New Roman" panose="02020603050405020304" pitchFamily="18" charset="0"/>
              </a:rPr>
              <a:t>1</a:t>
            </a:r>
            <a:r>
              <a:rPr lang="zh-TW" altLang="en-US" sz="1200" dirty="0" smtClean="0"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1200" dirty="0" smtClean="0">
                <a:ea typeface="+mn-ea"/>
                <a:cs typeface="Times New Roman" panose="02020603050405020304" pitchFamily="18" charset="0"/>
              </a:rPr>
              <a:t>RBA</a:t>
            </a:r>
            <a:r>
              <a:rPr lang="zh-TW" altLang="en-US" sz="1200" dirty="0" smtClean="0"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TW" sz="1200" dirty="0" smtClean="0">
                <a:ea typeface="+mn-ea"/>
                <a:cs typeface="Times New Roman" panose="02020603050405020304" pitchFamily="18" charset="0"/>
              </a:rPr>
              <a:t>Responsible </a:t>
            </a:r>
            <a:r>
              <a:rPr lang="en-US" altLang="zh-TW" sz="1200" dirty="0">
                <a:ea typeface="+mn-ea"/>
                <a:cs typeface="Times New Roman" panose="02020603050405020304" pitchFamily="18" charset="0"/>
              </a:rPr>
              <a:t>Business </a:t>
            </a:r>
            <a:r>
              <a:rPr lang="en-US" altLang="zh-TW" sz="1200" dirty="0" smtClean="0">
                <a:ea typeface="+mn-ea"/>
                <a:cs typeface="Times New Roman" panose="02020603050405020304" pitchFamily="18" charset="0"/>
              </a:rPr>
              <a:t>Alliance</a:t>
            </a:r>
            <a:r>
              <a:rPr lang="zh-TW" altLang="en-US" sz="1200" dirty="0" smtClean="0">
                <a:ea typeface="+mn-ea"/>
                <a:cs typeface="Times New Roman" panose="02020603050405020304" pitchFamily="18" charset="0"/>
              </a:rPr>
              <a:t>，責任</a:t>
            </a:r>
            <a:r>
              <a:rPr lang="zh-TW" altLang="en-US" sz="1200" dirty="0">
                <a:ea typeface="+mn-ea"/>
                <a:cs typeface="Times New Roman" panose="02020603050405020304" pitchFamily="18" charset="0"/>
              </a:rPr>
              <a:t>商業聯盟行為</a:t>
            </a:r>
            <a:r>
              <a:rPr lang="zh-TW" altLang="en-US" sz="1200" dirty="0" smtClean="0">
                <a:ea typeface="+mn-ea"/>
                <a:cs typeface="Times New Roman" panose="02020603050405020304" pitchFamily="18" charset="0"/>
              </a:rPr>
              <a:t>準則）被</a:t>
            </a:r>
            <a:r>
              <a:rPr lang="zh-TW" altLang="en-US" sz="1200" dirty="0">
                <a:ea typeface="+mn-ea"/>
                <a:cs typeface="Times New Roman" panose="02020603050405020304" pitchFamily="18" charset="0"/>
              </a:rPr>
              <a:t>視為全球電子產品供應鏈的人權、環境與道德的行為</a:t>
            </a:r>
            <a:r>
              <a:rPr lang="zh-TW" altLang="en-US" sz="1200" dirty="0" smtClean="0">
                <a:ea typeface="+mn-ea"/>
                <a:cs typeface="Times New Roman" panose="02020603050405020304" pitchFamily="18" charset="0"/>
              </a:rPr>
              <a:t>規範標準。</a:t>
            </a:r>
            <a:r>
              <a:rPr lang="en-US" altLang="zh-TW" sz="1200" dirty="0">
                <a:ea typeface="+mn-ea"/>
                <a:cs typeface="Times New Roman" panose="02020603050405020304" pitchFamily="18" charset="0"/>
              </a:rPr>
              <a:t>RBA </a:t>
            </a:r>
            <a:r>
              <a:rPr lang="zh-TW" altLang="en-US" sz="1200" dirty="0">
                <a:ea typeface="+mn-ea"/>
                <a:cs typeface="Times New Roman" panose="02020603050405020304" pitchFamily="18" charset="0"/>
              </a:rPr>
              <a:t>責任商業聯盟行為準則包含</a:t>
            </a:r>
            <a:r>
              <a:rPr lang="en-US" altLang="zh-TW" sz="1200" dirty="0"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en-US" sz="1200" dirty="0">
                <a:ea typeface="+mn-ea"/>
                <a:cs typeface="Times New Roman" panose="02020603050405020304" pitchFamily="18" charset="0"/>
              </a:rPr>
              <a:t>大範疇</a:t>
            </a:r>
            <a:r>
              <a:rPr lang="zh-TW" altLang="en-US" sz="1200" dirty="0" smtClean="0"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1200" dirty="0" smtClean="0"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en-US" sz="1200" dirty="0" smtClean="0">
                <a:ea typeface="+mn-ea"/>
                <a:cs typeface="Times New Roman" panose="02020603050405020304" pitchFamily="18" charset="0"/>
              </a:rPr>
              <a:t>勞工</a:t>
            </a:r>
            <a:r>
              <a:rPr lang="zh-TW" altLang="en-US" sz="1200" dirty="0"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TW" sz="1200" dirty="0">
                <a:ea typeface="+mn-ea"/>
                <a:cs typeface="Times New Roman" panose="02020603050405020304" pitchFamily="18" charset="0"/>
              </a:rPr>
              <a:t>labor</a:t>
            </a:r>
            <a:r>
              <a:rPr lang="zh-TW" altLang="en-US" sz="1200" dirty="0" smtClean="0"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TW" sz="1200" dirty="0" smtClean="0"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TW" sz="1200" dirty="0">
                <a:ea typeface="+mn-ea"/>
                <a:cs typeface="Times New Roman" panose="02020603050405020304" pitchFamily="18" charset="0"/>
              </a:rPr>
              <a:t>. </a:t>
            </a:r>
            <a:r>
              <a:rPr lang="zh-TW" altLang="en-US" sz="1200" dirty="0">
                <a:ea typeface="+mn-ea"/>
                <a:cs typeface="Times New Roman" panose="02020603050405020304" pitchFamily="18" charset="0"/>
              </a:rPr>
              <a:t>健康與安全（</a:t>
            </a:r>
            <a:r>
              <a:rPr lang="en-US" altLang="zh-TW" sz="1200" dirty="0">
                <a:ea typeface="+mn-ea"/>
                <a:cs typeface="Times New Roman" panose="02020603050405020304" pitchFamily="18" charset="0"/>
              </a:rPr>
              <a:t>Health &amp; Safety</a:t>
            </a:r>
            <a:r>
              <a:rPr lang="zh-TW" altLang="en-US" sz="1200" dirty="0" smtClean="0"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TW" sz="1200" dirty="0" smtClean="0"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TW" sz="1200" dirty="0">
                <a:ea typeface="+mn-ea"/>
                <a:cs typeface="Times New Roman" panose="02020603050405020304" pitchFamily="18" charset="0"/>
              </a:rPr>
              <a:t>. </a:t>
            </a:r>
            <a:r>
              <a:rPr lang="zh-TW" altLang="en-US" sz="1200" dirty="0">
                <a:ea typeface="+mn-ea"/>
                <a:cs typeface="Times New Roman" panose="02020603050405020304" pitchFamily="18" charset="0"/>
              </a:rPr>
              <a:t>環境（</a:t>
            </a:r>
            <a:r>
              <a:rPr lang="en-US" altLang="zh-TW" sz="1200" dirty="0">
                <a:ea typeface="+mn-ea"/>
                <a:cs typeface="Times New Roman" panose="02020603050405020304" pitchFamily="18" charset="0"/>
              </a:rPr>
              <a:t>Environmental</a:t>
            </a:r>
            <a:r>
              <a:rPr lang="zh-TW" altLang="en-US" sz="1200" dirty="0" smtClean="0"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TW" sz="1200" dirty="0" smtClean="0">
                <a:ea typeface="+mn-ea"/>
                <a:cs typeface="Times New Roman" panose="02020603050405020304" pitchFamily="18" charset="0"/>
              </a:rPr>
              <a:t>4</a:t>
            </a:r>
            <a:r>
              <a:rPr lang="en-US" altLang="zh-TW" sz="1200" dirty="0">
                <a:ea typeface="+mn-ea"/>
                <a:cs typeface="Times New Roman" panose="02020603050405020304" pitchFamily="18" charset="0"/>
              </a:rPr>
              <a:t>. </a:t>
            </a:r>
            <a:r>
              <a:rPr lang="zh-TW" altLang="en-US" sz="1200" dirty="0">
                <a:ea typeface="+mn-ea"/>
                <a:cs typeface="Times New Roman" panose="02020603050405020304" pitchFamily="18" charset="0"/>
              </a:rPr>
              <a:t>倫理規範（</a:t>
            </a:r>
            <a:r>
              <a:rPr lang="en-US" altLang="zh-TW" sz="1200" dirty="0">
                <a:ea typeface="+mn-ea"/>
                <a:cs typeface="Times New Roman" panose="02020603050405020304" pitchFamily="18" charset="0"/>
              </a:rPr>
              <a:t>Ethics</a:t>
            </a:r>
            <a:r>
              <a:rPr lang="zh-TW" altLang="en-US" sz="1200" dirty="0" smtClean="0"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TW" sz="1200" dirty="0" smtClean="0">
                <a:ea typeface="+mn-ea"/>
                <a:cs typeface="Times New Roman" panose="02020603050405020304" pitchFamily="18" charset="0"/>
              </a:rPr>
              <a:t>5</a:t>
            </a:r>
            <a:r>
              <a:rPr lang="en-US" altLang="zh-TW" sz="1200" dirty="0">
                <a:ea typeface="+mn-ea"/>
                <a:cs typeface="Times New Roman" panose="02020603050405020304" pitchFamily="18" charset="0"/>
              </a:rPr>
              <a:t>. </a:t>
            </a:r>
            <a:r>
              <a:rPr lang="zh-TW" altLang="en-US" sz="1200" dirty="0">
                <a:ea typeface="+mn-ea"/>
                <a:cs typeface="Times New Roman" panose="02020603050405020304" pitchFamily="18" charset="0"/>
              </a:rPr>
              <a:t>管理系統（</a:t>
            </a:r>
            <a:r>
              <a:rPr lang="en-US" altLang="zh-TW" sz="1200" dirty="0">
                <a:ea typeface="+mn-ea"/>
                <a:cs typeface="Times New Roman" panose="02020603050405020304" pitchFamily="18" charset="0"/>
              </a:rPr>
              <a:t>Management System</a:t>
            </a:r>
            <a:r>
              <a:rPr lang="zh-TW" altLang="en-US" sz="1200" dirty="0" smtClean="0">
                <a:ea typeface="+mn-ea"/>
                <a:cs typeface="Times New Roman" panose="02020603050405020304" pitchFamily="18" charset="0"/>
              </a:rPr>
              <a:t>）</a:t>
            </a:r>
            <a:endParaRPr lang="zh-TW" altLang="en-US" sz="1200" dirty="0"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235197"/>
              </p:ext>
            </p:extLst>
          </p:nvPr>
        </p:nvGraphicFramePr>
        <p:xfrm>
          <a:off x="365420" y="3133157"/>
          <a:ext cx="8496947" cy="173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196">
                  <a:extLst>
                    <a:ext uri="{9D8B030D-6E8A-4147-A177-3AD203B41FA5}">
                      <a16:colId xmlns:a16="http://schemas.microsoft.com/office/drawing/2014/main" xmlns="" val="3235768710"/>
                    </a:ext>
                  </a:extLst>
                </a:gridCol>
                <a:gridCol w="892899">
                  <a:extLst>
                    <a:ext uri="{9D8B030D-6E8A-4147-A177-3AD203B41FA5}">
                      <a16:colId xmlns:a16="http://schemas.microsoft.com/office/drawing/2014/main" xmlns="" val="75854395"/>
                    </a:ext>
                  </a:extLst>
                </a:gridCol>
                <a:gridCol w="892899">
                  <a:extLst>
                    <a:ext uri="{9D8B030D-6E8A-4147-A177-3AD203B41FA5}">
                      <a16:colId xmlns:a16="http://schemas.microsoft.com/office/drawing/2014/main" xmlns="" val="1144584692"/>
                    </a:ext>
                  </a:extLst>
                </a:gridCol>
                <a:gridCol w="892899">
                  <a:extLst>
                    <a:ext uri="{9D8B030D-6E8A-4147-A177-3AD203B41FA5}">
                      <a16:colId xmlns:a16="http://schemas.microsoft.com/office/drawing/2014/main" xmlns="" val="3955930242"/>
                    </a:ext>
                  </a:extLst>
                </a:gridCol>
                <a:gridCol w="892899">
                  <a:extLst>
                    <a:ext uri="{9D8B030D-6E8A-4147-A177-3AD203B41FA5}">
                      <a16:colId xmlns:a16="http://schemas.microsoft.com/office/drawing/2014/main" xmlns="" val="356663661"/>
                    </a:ext>
                  </a:extLst>
                </a:gridCol>
                <a:gridCol w="892899">
                  <a:extLst>
                    <a:ext uri="{9D8B030D-6E8A-4147-A177-3AD203B41FA5}">
                      <a16:colId xmlns:a16="http://schemas.microsoft.com/office/drawing/2014/main" xmlns="" val="3478013725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xmlns="" val="198932478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4177952910"/>
                    </a:ext>
                  </a:extLst>
                </a:gridCol>
                <a:gridCol w="905991">
                  <a:extLst>
                    <a:ext uri="{9D8B030D-6E8A-4147-A177-3AD203B41FA5}">
                      <a16:colId xmlns:a16="http://schemas.microsoft.com/office/drawing/2014/main" xmlns="" val="130053448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公司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前期評估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RBA-ONLINE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導入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(SAQ)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RBA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程序文件建置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政策制度公告與宣導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RBA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內部稽核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VAP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申請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VAP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稽核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稽核結果公佈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558878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+mn-lt"/>
                          <a:ea typeface="微軟正黑體" panose="020B0604030504040204" pitchFamily="34" charset="-120"/>
                        </a:rPr>
                        <a:t>宏致電子</a:t>
                      </a:r>
                      <a:endParaRPr lang="en-US" altLang="zh-TW" sz="1600" b="1" dirty="0" smtClean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latin typeface="+mn-lt"/>
                          <a:ea typeface="微軟正黑體" panose="020B0604030504040204" pitchFamily="34" charset="-120"/>
                        </a:rPr>
                        <a:t>完成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+mn-lt"/>
                          <a:ea typeface="微軟正黑體" panose="020B0604030504040204" pitchFamily="34" charset="-120"/>
                        </a:rPr>
                        <a:t>完成</a:t>
                      </a:r>
                      <a:endParaRPr lang="zh-TW" altLang="en-US" sz="1400" b="1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微軟正黑體" panose="020B0604030504040204" pitchFamily="34" charset="-120"/>
                          <a:cs typeface="+mn-cs"/>
                        </a:rPr>
                        <a:t>完成</a:t>
                      </a:r>
                      <a:endParaRPr kumimoji="0" lang="zh-TW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微軟正黑體" panose="020B0604030504040204" pitchFamily="34" charset="-120"/>
                          <a:cs typeface="+mn-cs"/>
                        </a:rPr>
                        <a:t>完成</a:t>
                      </a:r>
                      <a:endParaRPr kumimoji="0" lang="zh-TW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微軟正黑體" panose="020B0604030504040204" pitchFamily="34" charset="-120"/>
                          <a:cs typeface="+mn-cs"/>
                        </a:rPr>
                        <a:t>完成</a:t>
                      </a:r>
                      <a:endParaRPr kumimoji="0" lang="zh-TW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latin typeface="+mn-lt"/>
                          <a:ea typeface="微軟正黑體" panose="020B0604030504040204" pitchFamily="34" charset="-120"/>
                        </a:rPr>
                        <a:t>2018.10</a:t>
                      </a:r>
                    </a:p>
                    <a:p>
                      <a:pPr algn="ctr"/>
                      <a:r>
                        <a:rPr lang="zh-TW" altLang="en-US" sz="1400" b="1" dirty="0" smtClean="0">
                          <a:latin typeface="+mn-lt"/>
                          <a:ea typeface="微軟正黑體" panose="020B0604030504040204" pitchFamily="34" charset="-120"/>
                        </a:rPr>
                        <a:t>提出申請</a:t>
                      </a:r>
                      <a:endParaRPr lang="zh-TW" altLang="en-US" sz="1400" b="1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latin typeface="+mn-lt"/>
                          <a:ea typeface="微軟正黑體" panose="020B0604030504040204" pitchFamily="34" charset="-120"/>
                        </a:rPr>
                        <a:t>2019/01/02~03</a:t>
                      </a:r>
                    </a:p>
                    <a:p>
                      <a:pPr algn="ctr"/>
                      <a:r>
                        <a:rPr lang="zh-TW" altLang="en-US" sz="1400" b="1" dirty="0" smtClean="0">
                          <a:latin typeface="+mn-lt"/>
                          <a:ea typeface="微軟正黑體" panose="020B0604030504040204" pitchFamily="34" charset="-120"/>
                        </a:rPr>
                        <a:t>正式稽核</a:t>
                      </a:r>
                      <a:endParaRPr lang="zh-TW" altLang="en-US" sz="1400" b="1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+mn-lt"/>
                          <a:ea typeface="微軟正黑體" panose="020B0604030504040204" pitchFamily="34" charset="-120"/>
                        </a:rPr>
                        <a:t>預計稽核後兩個月通知</a:t>
                      </a:r>
                      <a:endParaRPr lang="zh-TW" altLang="en-US" sz="1400" b="1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1785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6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2" y="1208946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一、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通過</a:t>
            </a:r>
            <a:r>
              <a:rPr lang="en-US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ISO 14001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環境管理</a:t>
            </a:r>
            <a:r>
              <a:rPr lang="zh-TW" altLang="zh-TW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系統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驗證</a:t>
            </a:r>
            <a:endParaRPr lang="en-US" altLang="zh-TW" sz="20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環境永續發展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3"/>
            <a:ext cx="2952328" cy="3798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2"/>
            <a:ext cx="2923708" cy="3798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968044" y="1208946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通過</a:t>
            </a:r>
            <a:r>
              <a:rPr lang="en-US" altLang="zh-TW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OHSAS </a:t>
            </a:r>
            <a:r>
              <a:rPr lang="en-US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18001</a:t>
            </a:r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職業</a:t>
            </a:r>
            <a:r>
              <a:rPr lang="zh-TW" altLang="en-US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安全衛生管理系統</a:t>
            </a:r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認證</a:t>
            </a:r>
            <a:r>
              <a:rPr lang="zh-TW" altLang="en-US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endParaRPr lang="en-US" altLang="zh-TW" sz="20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環境永續發展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12286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、執行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環保</a:t>
            </a:r>
            <a:r>
              <a:rPr lang="en-US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4R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原則</a:t>
            </a:r>
            <a:r>
              <a:rPr lang="zh-TW" altLang="en-US" sz="1200" dirty="0">
                <a:ea typeface="標楷體" panose="03000509000000000000" pitchFamily="65" charset="-120"/>
                <a:cs typeface="Times New Roman" panose="02020603050405020304" pitchFamily="18" charset="0"/>
              </a:rPr>
              <a:t>　　</a:t>
            </a:r>
            <a:endParaRPr lang="en-US" altLang="zh-TW" sz="12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資料庫圖表 5"/>
          <p:cNvGraphicFramePr/>
          <p:nvPr>
            <p:extLst/>
          </p:nvPr>
        </p:nvGraphicFramePr>
        <p:xfrm>
          <a:off x="107504" y="2132856"/>
          <a:ext cx="460851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5111552" y="1228690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四、辦公區域持續更換節能</a:t>
            </a:r>
            <a:r>
              <a:rPr lang="en-US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LED</a:t>
            </a:r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燈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7"/>
          <a:stretch/>
        </p:blipFill>
        <p:spPr>
          <a:xfrm>
            <a:off x="4932040" y="1896718"/>
            <a:ext cx="3501071" cy="210834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89040"/>
            <a:ext cx="259228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CES">
  <a:themeElements>
    <a:clrScheme name="A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CES">
  <a:themeElements>
    <a:clrScheme name="A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A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ACES">
  <a:themeElements>
    <a:clrScheme name="A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47871</TotalTime>
  <Words>1339</Words>
  <Application>Microsoft Office PowerPoint</Application>
  <PresentationFormat>如螢幕大小 (4:3)</PresentationFormat>
  <Paragraphs>147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佈景主題1</vt:lpstr>
      <vt:lpstr>2_預設簡報設計</vt:lpstr>
      <vt:lpstr>6_預設簡報設計</vt:lpstr>
      <vt:lpstr>ACES</vt:lpstr>
      <vt:lpstr>1_ACES</vt:lpstr>
      <vt:lpstr>2_ACES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amily</dc:creator>
  <cp:lastModifiedBy>顏春梅</cp:lastModifiedBy>
  <cp:revision>4852</cp:revision>
  <cp:lastPrinted>2017-11-03T02:00:03Z</cp:lastPrinted>
  <dcterms:created xsi:type="dcterms:W3CDTF">2006-04-07T06:24:17Z</dcterms:created>
  <dcterms:modified xsi:type="dcterms:W3CDTF">2019-01-07T07:19:20Z</dcterms:modified>
</cp:coreProperties>
</file>